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08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30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46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58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3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21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37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1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23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8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49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EB51-2F8D-41F0-B36C-B2743430D2A7}" type="datetimeFigureOut">
              <a:rPr lang="hu-HU" smtClean="0"/>
              <a:t>2015.04.16.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94CB-B745-4B14-8B95-1538241828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7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%C3%9Ajvid%C3%A9k" TargetMode="External"/><Relationship Id="rId2" Type="http://schemas.openxmlformats.org/officeDocument/2006/relationships/hyperlink" Target="http://hu.wikipedia.org/wiki/Mez%C5%91gazdas%C3%A1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hu.wikipedia.org/wiki/Pancsov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Rom%C3%A1nia" TargetMode="External"/><Relationship Id="rId3" Type="http://schemas.openxmlformats.org/officeDocument/2006/relationships/hyperlink" Target="http://hu.wikipedia.org/wiki/D%C3%A9lvid%C3%A9k" TargetMode="External"/><Relationship Id="rId7" Type="http://schemas.openxmlformats.org/officeDocument/2006/relationships/hyperlink" Target="http://hu.wikipedia.org/wiki/B%C3%A1ns%C3%A1g" TargetMode="External"/><Relationship Id="rId2" Type="http://schemas.openxmlformats.org/officeDocument/2006/relationships/hyperlink" Target="http://hu.wikipedia.org/wiki/1848%E2%80%9349-es_forradalom_%C3%A9s_szabads%C3%A1ghar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u.wikipedia.org/wiki/1920" TargetMode="External"/><Relationship Id="rId5" Type="http://schemas.openxmlformats.org/officeDocument/2006/relationships/hyperlink" Target="http://hu.wikipedia.org/wiki/Horv%C3%A1torsz%C3%A1g" TargetMode="External"/><Relationship Id="rId4" Type="http://schemas.openxmlformats.org/officeDocument/2006/relationships/hyperlink" Target="http://hu.wikipedia.org/wiki/Magyar_Kir%C3%A1lys%C3%A1g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Szer%C3%A9ms%C3%A9g" TargetMode="External"/><Relationship Id="rId3" Type="http://schemas.openxmlformats.org/officeDocument/2006/relationships/hyperlink" Target="http://hu.wikipedia.org/wiki/Duna" TargetMode="External"/><Relationship Id="rId7" Type="http://schemas.openxmlformats.org/officeDocument/2006/relationships/hyperlink" Target="http://hu.wikipedia.org/wiki/B%C3%A1ns%C3%A1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hu.wikipedia.org/wiki/B%C3%A1cska" TargetMode="External"/><Relationship Id="rId5" Type="http://schemas.openxmlformats.org/officeDocument/2006/relationships/hyperlink" Target="http://hu.wikipedia.org/wiki/Sz%C3%A1va" TargetMode="External"/><Relationship Id="rId10" Type="http://schemas.openxmlformats.org/officeDocument/2006/relationships/hyperlink" Target="http://hu.wikipedia.org/w/index.php?title=Macsva&amp;action=edit&amp;redlink=1" TargetMode="External"/><Relationship Id="rId4" Type="http://schemas.openxmlformats.org/officeDocument/2006/relationships/hyperlink" Target="http://hu.wikipedia.org/wiki/Tisza" TargetMode="External"/><Relationship Id="rId9" Type="http://schemas.openxmlformats.org/officeDocument/2006/relationships/hyperlink" Target="http://hu.wikipedia.org/wiki/Drin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/index.php?title=Krass%C3%B3-Sz%C3%B6r%C3%A9nyi-%C3%89rchegys%C3%A9g&amp;action=edit&amp;redlink=1" TargetMode="External"/><Relationship Id="rId3" Type="http://schemas.openxmlformats.org/officeDocument/2006/relationships/hyperlink" Target="http://hu.wikipedia.org/wiki/Alf%C3%B6ld" TargetMode="External"/><Relationship Id="rId7" Type="http://schemas.openxmlformats.org/officeDocument/2006/relationships/hyperlink" Target="http://hu.wikipedia.org/wiki/Rom%C3%A1ni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hu.wikipedia.org/w/index.php?title=Kudrici-tet%C5%91&amp;action=edit&amp;redlink=1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hu.wikipedia.org/wiki/Tarcal-hegys%C3%A9g" TargetMode="External"/><Relationship Id="rId10" Type="http://schemas.openxmlformats.org/officeDocument/2006/relationships/hyperlink" Target="http://hu.wikipedia.org/wiki/Kontinent%C3%A1lis_%C3%A9ghajlat" TargetMode="External"/><Relationship Id="rId4" Type="http://schemas.openxmlformats.org/officeDocument/2006/relationships/hyperlink" Target="http://hu.wikipedia.org/wiki/K%C3%A1rp%C3%A1t-medence" TargetMode="External"/><Relationship Id="rId9" Type="http://schemas.openxmlformats.org/officeDocument/2006/relationships/hyperlink" Target="http://hu.wikipedia.org/w/index.php?title=Verseci-hegys%C3%A9g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20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hu.wikipedia.org/wiki/2002" TargetMode="External"/><Relationship Id="rId4" Type="http://schemas.openxmlformats.org/officeDocument/2006/relationships/hyperlink" Target="http://hu.wikipedia.org/wiki/N%C3%A9psz%C3%A1ml%C3%A1l%C3%A1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Magyarkanizsa" TargetMode="External"/><Relationship Id="rId13" Type="http://schemas.openxmlformats.org/officeDocument/2006/relationships/hyperlink" Target="http://hu.wikipedia.org/wiki/Magyar_Sz%C3%B3_(napilap,_1944%E2%80%93)" TargetMode="External"/><Relationship Id="rId18" Type="http://schemas.openxmlformats.org/officeDocument/2006/relationships/hyperlink" Target="http://hu.wikipedia.org/wiki/Vajdas%C3%A1gi_ruszinok" TargetMode="External"/><Relationship Id="rId3" Type="http://schemas.openxmlformats.org/officeDocument/2006/relationships/hyperlink" Target="http://hu.wikipedia.org/wiki/%C3%9Ajvid%C3%A9k" TargetMode="External"/><Relationship Id="rId21" Type="http://schemas.openxmlformats.org/officeDocument/2006/relationships/hyperlink" Target="http://hu.wikipedia.org/wiki/Telev%C3%ADzi%C3%B3" TargetMode="External"/><Relationship Id="rId7" Type="http://schemas.openxmlformats.org/officeDocument/2006/relationships/hyperlink" Target="http://hu.wikipedia.org/wiki/Lajk%C3%B3_F%C3%A9lix" TargetMode="External"/><Relationship Id="rId12" Type="http://schemas.openxmlformats.org/officeDocument/2006/relationships/hyperlink" Target="http://hu.wikipedia.org/wiki/Kosztol%C3%A1nyi_Dezs%C5%91" TargetMode="External"/><Relationship Id="rId17" Type="http://schemas.openxmlformats.org/officeDocument/2006/relationships/hyperlink" Target="http://hu.wikipedia.org/wiki/Rom%C3%A1nok" TargetMode="External"/><Relationship Id="rId2" Type="http://schemas.openxmlformats.org/officeDocument/2006/relationships/hyperlink" Target="http://hu.wikipedia.org/wiki/Pop" TargetMode="External"/><Relationship Id="rId16" Type="http://schemas.openxmlformats.org/officeDocument/2006/relationships/hyperlink" Target="http://hu.wikipedia.org/wiki/Szlov%C3%A1kok" TargetMode="External"/><Relationship Id="rId20" Type="http://schemas.openxmlformats.org/officeDocument/2006/relationships/hyperlink" Target="http://hu.wikipedia.org/wiki/R%C3%A1di%C3%B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u.wikipedia.org/wiki/Topolya" TargetMode="External"/><Relationship Id="rId11" Type="http://schemas.openxmlformats.org/officeDocument/2006/relationships/hyperlink" Target="http://hu.wikipedia.org/wiki/Danilo_Ki%C5%A1" TargetMode="External"/><Relationship Id="rId24" Type="http://schemas.openxmlformats.org/officeDocument/2006/relationships/image" Target="../media/image12.png"/><Relationship Id="rId5" Type="http://schemas.openxmlformats.org/officeDocument/2006/relationships/hyperlink" Target="http://hu.wikipedia.org/wiki/Heged%C5%B1" TargetMode="External"/><Relationship Id="rId15" Type="http://schemas.openxmlformats.org/officeDocument/2006/relationships/hyperlink" Target="http://hu.wikipedia.org/wiki/Horv%C3%A1tok" TargetMode="External"/><Relationship Id="rId23" Type="http://schemas.openxmlformats.org/officeDocument/2006/relationships/image" Target="../media/image11.png"/><Relationship Id="rId10" Type="http://schemas.openxmlformats.org/officeDocument/2006/relationships/hyperlink" Target="http://hu.wikipedia.org/wiki/Orl%C3%A9ans" TargetMode="External"/><Relationship Id="rId19" Type="http://schemas.openxmlformats.org/officeDocument/2006/relationships/hyperlink" Target="http://hu.wikipedia.org/wiki/Bunyev%C3%A1cok" TargetMode="External"/><Relationship Id="rId4" Type="http://schemas.openxmlformats.org/officeDocument/2006/relationships/hyperlink" Target="http://hu.wikipedia.org/wiki/%C4%90or%C4%91e_Bala%C5%A1evi%C4%87" TargetMode="External"/><Relationship Id="rId9" Type="http://schemas.openxmlformats.org/officeDocument/2006/relationships/hyperlink" Target="http://hu.wikipedia.org/w/index.php?title=Nagy_J%C3%B3zsef_(mozg%C3%A1sm%C5%B1v%C3%A9sz)&amp;action=edit&amp;redlink=1" TargetMode="External"/><Relationship Id="rId14" Type="http://schemas.openxmlformats.org/officeDocument/2006/relationships/hyperlink" Target="http://hu.wikipedia.org/wiki/Szerbek" TargetMode="External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/index.php?title=M%C5%B1szaki_Szakf%C5%91iskola_(Nagybecskerek)&amp;action=edit&amp;redlink=1" TargetMode="External"/><Relationship Id="rId3" Type="http://schemas.openxmlformats.org/officeDocument/2006/relationships/hyperlink" Target="http://hu.wikipedia.org/w/index.php?title=M%C5%B1szaki_Szakf%C5%91iskola_(%C3%9Ajvid%C3%A9k)&amp;action=edit&amp;redlink=1" TargetMode="External"/><Relationship Id="rId7" Type="http://schemas.openxmlformats.org/officeDocument/2006/relationships/hyperlink" Target="http://hu.wikipedia.org/w/index.php?title=Szabadkai_%C3%93v%C3%B3k%C3%A9pz%C5%91_Szakf%C5%91iskola&amp;action=edit&amp;redlink=1" TargetMode="External"/><Relationship Id="rId2" Type="http://schemas.openxmlformats.org/officeDocument/2006/relationships/hyperlink" Target="http://hu.wikipedia.org/w/index.php?title=%C3%9Ajvid%C3%A9ki_Egyetem&amp;action=edit&amp;redlink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u.wikipedia.org/wiki/Szabadkai_M%C5%B1szaki_Szakf%C5%91iskola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hu.wikipedia.org/w/index.php?title=%C3%93v%C3%B3k%C3%A9pz%C5%91_Szakf%C5%91iskola_(%C3%9Ajvid%C3%A9k)&amp;action=edit&amp;redlink=1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hu.wikipedia.org/w/index.php?title=%C3%9Czleti_Szakf%C5%91iskola_(%C3%9Ajvid%C3%A9k)&amp;action=edit&amp;redlink=1" TargetMode="External"/><Relationship Id="rId9" Type="http://schemas.openxmlformats.org/officeDocument/2006/relationships/hyperlink" Target="http://hu.wikipedia.org/w/index.php?title=%C3%93v%C3%B3k%C3%A9pz%C5%91_Szakf%C5%91iskola_(Nagykikinda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TÉMANAP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VAJDASÁG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313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96673" cy="1325563"/>
          </a:xfrm>
        </p:spPr>
        <p:txBody>
          <a:bodyPr>
            <a:normAutofit/>
          </a:bodyPr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  <a:t>Gazdaság</a:t>
            </a:r>
            <a:b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04552" y="2967335"/>
            <a:ext cx="6606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 tartományban földrajzi adottságai miatt kiemelt jelentőségű a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Mezőgazdaság"/>
              </a:rPr>
              <a:t>mezőgazdaság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Ipari központok: </a:t>
            </a:r>
            <a:r>
              <a:rPr lang="hu-HU" b="0" i="0" u="sng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Újvidék"/>
              </a:rPr>
              <a:t>Újvidék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Pancsova"/>
              </a:rPr>
              <a:t>Pancsova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944" y="919639"/>
            <a:ext cx="2381250" cy="32480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052" y="4477523"/>
            <a:ext cx="23812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80786" cy="1325563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22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84583" cy="1325563"/>
          </a:xfrm>
        </p:spPr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Vajdaság Autonóm Tartomány</a:t>
            </a:r>
            <a:br>
              <a:rPr lang="hu-HU" b="1" dirty="0">
                <a:solidFill>
                  <a:srgbClr val="FF0000"/>
                </a:solidFill>
              </a:rPr>
            </a:b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38200" y="1558344"/>
            <a:ext cx="6541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Vajdaság, teljes nevén Vajdaság Autonóm Tartomány </a:t>
            </a:r>
          </a:p>
          <a:p>
            <a:r>
              <a:rPr lang="hu-H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Szerbia északi, Magyarországgal határos, részben magyarok által lakott területe, közigazgatásilag autonóm tartomány.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907629" y="558161"/>
            <a:ext cx="36833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 Vajdaság elnevezés a szerb 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Vojvodina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szóból származik, amelyet először az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1848–49-es forradalom és szabadságharc"/>
              </a:rPr>
              <a:t>1848-49-es forradalom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idején említettek. Mostanában a vajdasági magyarok közül néhányan szívesebben használják a „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Délvidék"/>
              </a:rPr>
              <a:t>Délvidék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” kifejezést a mai Vajdaság területére. A magyarországi használatban azonban a Délvidék elnevezés történelmi és politikai szempontból a mai Vajdaságnál tágabb földrajzi egységre, a volt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Magyar Királyság"/>
              </a:rPr>
              <a:t>Magyar Királyság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egész déli részére, így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Horvátország"/>
              </a:rPr>
              <a:t>Horvátország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egyes területeire is vonatkozik. (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1920"/>
              </a:rPr>
              <a:t>1920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előtt pedig még a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Bánság"/>
              </a:rPr>
              <a:t>Bánságnak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a mai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Románia"/>
              </a:rPr>
              <a:t>Romániában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fekvő keleti részét is beleértették.)</a:t>
            </a:r>
            <a:endParaRPr lang="hu-H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738" y="3832001"/>
            <a:ext cx="3847564" cy="11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7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65608" cy="1325563"/>
          </a:xfrm>
        </p:spPr>
        <p:txBody>
          <a:bodyPr/>
          <a:lstStyle/>
          <a:p>
            <a:r>
              <a:rPr lang="hu-HU" dirty="0"/>
              <a:t>Földrajz</a:t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5" y="1149777"/>
            <a:ext cx="5653824" cy="49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204178" cy="907961"/>
          </a:xfrm>
        </p:spPr>
        <p:txBody>
          <a:bodyPr/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  <a:t>Földrajz</a:t>
            </a:r>
            <a:endParaRPr lang="hu-HU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15" r="27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sz="1800" dirty="0"/>
              <a:t>A Vajdaság 21 500 km</a:t>
            </a:r>
            <a:r>
              <a:rPr lang="hu-HU" sz="1800" baseline="30000" dirty="0"/>
              <a:t>2</a:t>
            </a:r>
            <a:r>
              <a:rPr lang="hu-HU" sz="1800" dirty="0"/>
              <a:t> területű. Három nagy folyója, a </a:t>
            </a:r>
            <a:r>
              <a:rPr lang="hu-HU" sz="1800" dirty="0">
                <a:hlinkClick r:id="rId3" tooltip="Duna"/>
              </a:rPr>
              <a:t>Duna</a:t>
            </a:r>
            <a:r>
              <a:rPr lang="hu-HU" sz="1800" dirty="0"/>
              <a:t>, a </a:t>
            </a:r>
            <a:r>
              <a:rPr lang="hu-HU" sz="1800" dirty="0">
                <a:hlinkClick r:id="rId4" tooltip="Tisza"/>
              </a:rPr>
              <a:t>Tisza</a:t>
            </a:r>
            <a:r>
              <a:rPr lang="hu-HU" sz="1800" dirty="0"/>
              <a:t> és a </a:t>
            </a:r>
            <a:r>
              <a:rPr lang="hu-HU" sz="1800" dirty="0">
                <a:hlinkClick r:id="rId5" tooltip="Száva"/>
              </a:rPr>
              <a:t>Száva</a:t>
            </a:r>
            <a:r>
              <a:rPr lang="hu-HU" sz="1800" dirty="0"/>
              <a:t> három nagy földrajzi egységre osztja a tartományt:</a:t>
            </a:r>
          </a:p>
          <a:p>
            <a:r>
              <a:rPr lang="hu-HU" sz="1800" dirty="0">
                <a:hlinkClick r:id="rId6" tooltip="Bácska"/>
              </a:rPr>
              <a:t>Bácska</a:t>
            </a:r>
            <a:r>
              <a:rPr lang="hu-HU" sz="1800" dirty="0"/>
              <a:t> (</a:t>
            </a:r>
            <a:r>
              <a:rPr lang="hu-HU" sz="1800" i="1" dirty="0" err="1"/>
              <a:t>Bačka</a:t>
            </a:r>
            <a:r>
              <a:rPr lang="hu-HU" sz="1800" dirty="0"/>
              <a:t>, földrajzilag Közép- és Dél-Bácska)</a:t>
            </a:r>
          </a:p>
          <a:p>
            <a:r>
              <a:rPr lang="hu-HU" sz="1800" dirty="0">
                <a:hlinkClick r:id="rId7" tooltip="Bánság"/>
              </a:rPr>
              <a:t>Bánság</a:t>
            </a:r>
            <a:r>
              <a:rPr lang="hu-HU" sz="1800" dirty="0"/>
              <a:t> (</a:t>
            </a:r>
            <a:r>
              <a:rPr lang="hu-HU" sz="1800" i="1" dirty="0" err="1"/>
              <a:t>Banat</a:t>
            </a:r>
            <a:r>
              <a:rPr lang="hu-HU" sz="1800" dirty="0"/>
              <a:t>, földrajzilag </a:t>
            </a:r>
            <a:r>
              <a:rPr lang="hu-HU" sz="1800" dirty="0" err="1"/>
              <a:t>Nyugat-Bánság</a:t>
            </a:r>
            <a:r>
              <a:rPr lang="hu-HU" sz="1800" dirty="0"/>
              <a:t>)</a:t>
            </a:r>
          </a:p>
          <a:p>
            <a:r>
              <a:rPr lang="hu-HU" sz="1800" dirty="0">
                <a:hlinkClick r:id="rId8" tooltip="Szerémség"/>
              </a:rPr>
              <a:t>Szerémség</a:t>
            </a:r>
            <a:r>
              <a:rPr lang="hu-HU" sz="1800" dirty="0"/>
              <a:t> (</a:t>
            </a:r>
            <a:r>
              <a:rPr lang="hu-HU" sz="1800" i="1" dirty="0" err="1"/>
              <a:t>Srem</a:t>
            </a:r>
            <a:r>
              <a:rPr lang="hu-HU" sz="1800" dirty="0"/>
              <a:t>, földrajzilag Kelet-Szerémség)</a:t>
            </a:r>
          </a:p>
          <a:p>
            <a:r>
              <a:rPr lang="hu-HU" sz="1800" dirty="0"/>
              <a:t>Emellett délnyugaton egy kis rész, a </a:t>
            </a:r>
            <a:r>
              <a:rPr lang="hu-HU" sz="1800" dirty="0">
                <a:hlinkClick r:id="rId9" tooltip="Drina"/>
              </a:rPr>
              <a:t>Drina</a:t>
            </a:r>
            <a:r>
              <a:rPr lang="hu-HU" sz="1800" dirty="0"/>
              <a:t> és a Száva közötti síkság </a:t>
            </a:r>
            <a:r>
              <a:rPr lang="hu-HU" sz="1800" dirty="0" err="1">
                <a:hlinkClick r:id="rId10" tooltip="Macsva (a lap nem létezik)"/>
              </a:rPr>
              <a:t>Macsva</a:t>
            </a:r>
            <a:r>
              <a:rPr lang="hu-HU" sz="1800" dirty="0"/>
              <a:t> (</a:t>
            </a:r>
            <a:r>
              <a:rPr lang="hu-HU" sz="1800" i="1" dirty="0" err="1"/>
              <a:t>Mačva</a:t>
            </a:r>
            <a:r>
              <a:rPr lang="hu-HU" sz="1800" dirty="0"/>
              <a:t>) régióhoz tartozik (földrajzilag </a:t>
            </a:r>
            <a:r>
              <a:rPr lang="hu-HU" sz="1800" dirty="0" err="1"/>
              <a:t>Észak-Macsva</a:t>
            </a:r>
            <a:r>
              <a:rPr lang="hu-HU" sz="1800" dirty="0"/>
              <a:t>).</a:t>
            </a:r>
          </a:p>
          <a:p>
            <a:endParaRPr lang="hu-HU" dirty="0"/>
          </a:p>
        </p:txBody>
      </p:sp>
      <p:sp>
        <p:nvSpPr>
          <p:cNvPr id="5" name="Kép helye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31200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075389" cy="856445"/>
          </a:xfrm>
        </p:spPr>
        <p:txBody>
          <a:bodyPr/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  <a:t>Földrajz</a:t>
            </a:r>
            <a:endParaRPr lang="hu-HU" dirty="0"/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69" r="25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800" dirty="0"/>
              <a:t>Bácska és </a:t>
            </a:r>
            <a:r>
              <a:rPr lang="hu-HU" sz="1800" dirty="0" err="1"/>
              <a:t>Nyugat-Bánság</a:t>
            </a:r>
            <a:r>
              <a:rPr lang="hu-HU" sz="1800" dirty="0"/>
              <a:t> a folyók által feltöltött homokos síkság, a magyar </a:t>
            </a:r>
            <a:r>
              <a:rPr lang="hu-HU" sz="1800" dirty="0">
                <a:hlinkClick r:id="rId3" tooltip="Alföld"/>
              </a:rPr>
              <a:t>Alföld</a:t>
            </a:r>
            <a:r>
              <a:rPr lang="hu-HU" sz="1800" dirty="0"/>
              <a:t>folytatása. A </a:t>
            </a:r>
            <a:r>
              <a:rPr lang="hu-HU" sz="1800" dirty="0">
                <a:hlinkClick r:id="rId4" tooltip="Kárpát-medence"/>
              </a:rPr>
              <a:t>Kárpát-medence</a:t>
            </a:r>
            <a:r>
              <a:rPr lang="hu-HU" sz="1800" dirty="0"/>
              <a:t> nagy folyói erre folynak össze. Szerémségben a </a:t>
            </a:r>
            <a:r>
              <a:rPr lang="hu-HU" sz="1800" dirty="0">
                <a:hlinkClick r:id="rId5" tooltip="Tarcal-hegység"/>
              </a:rPr>
              <a:t>Tarcal-hegység</a:t>
            </a:r>
            <a:r>
              <a:rPr lang="hu-HU" sz="1800" dirty="0"/>
              <a:t> </a:t>
            </a:r>
            <a:r>
              <a:rPr lang="hu-HU" sz="1800" i="1" dirty="0"/>
              <a:t>(</a:t>
            </a:r>
            <a:r>
              <a:rPr lang="hu-HU" sz="1800" i="1" dirty="0" err="1"/>
              <a:t>Fruška</a:t>
            </a:r>
            <a:r>
              <a:rPr lang="hu-HU" sz="1800" i="1" dirty="0"/>
              <a:t> Gora)</a:t>
            </a:r>
            <a:r>
              <a:rPr lang="hu-HU" sz="1800" dirty="0"/>
              <a:t> húzódik, amely keletre téríti a Dunát. A Bánságban található a tartomány legmagasabb pontja, </a:t>
            </a:r>
            <a:r>
              <a:rPr lang="hu-HU" sz="1800" dirty="0" smtClean="0"/>
              <a:t>a </a:t>
            </a:r>
            <a:r>
              <a:rPr lang="hu-HU" sz="1800" dirty="0" err="1" smtClean="0">
                <a:hlinkClick r:id="rId6" tooltip="Kudrici-tető (a lap nem létezik)"/>
              </a:rPr>
              <a:t>Kudrici-tető</a:t>
            </a:r>
            <a:r>
              <a:rPr lang="hu-HU" sz="1800" dirty="0"/>
              <a:t> (641 m), amely a </a:t>
            </a:r>
            <a:r>
              <a:rPr lang="hu-HU" sz="1800" dirty="0">
                <a:hlinkClick r:id="rId7" tooltip="Románia"/>
              </a:rPr>
              <a:t>romániai</a:t>
            </a:r>
            <a:r>
              <a:rPr lang="hu-HU" sz="1800" dirty="0"/>
              <a:t> </a:t>
            </a:r>
            <a:r>
              <a:rPr lang="hu-HU" sz="1800" dirty="0" err="1">
                <a:hlinkClick r:id="rId8" tooltip="Krassó-Szörényi-Érchegység (a lap nem létezik)"/>
              </a:rPr>
              <a:t>Krassó-Szörényi-Érchegységhez</a:t>
            </a:r>
            <a:r>
              <a:rPr lang="hu-HU" sz="1800" dirty="0"/>
              <a:t> kapcsolható </a:t>
            </a:r>
            <a:r>
              <a:rPr lang="hu-HU" sz="1800" dirty="0">
                <a:hlinkClick r:id="rId9" tooltip="Verseci-hegység (a lap nem létezik)"/>
              </a:rPr>
              <a:t>Verseci-hegység</a:t>
            </a:r>
            <a:r>
              <a:rPr lang="hu-HU" sz="1800" dirty="0"/>
              <a:t> csúcsa.</a:t>
            </a:r>
          </a:p>
          <a:p>
            <a:r>
              <a:rPr lang="hu-HU" sz="1800" dirty="0"/>
              <a:t>A terület éghajlata </a:t>
            </a:r>
            <a:r>
              <a:rPr lang="hu-HU" sz="1800" dirty="0">
                <a:hlinkClick r:id="rId10" tooltip="Kontinentális éghajlat"/>
              </a:rPr>
              <a:t>kontinentális</a:t>
            </a:r>
            <a:r>
              <a:rPr lang="hu-HU" sz="1800" dirty="0"/>
              <a:t>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3188" y="985837"/>
            <a:ext cx="31432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  <a:t>Népesség</a:t>
            </a:r>
            <a:br>
              <a:rPr lang="hu-H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97" r="419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endParaRPr lang="hu-HU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hu-HU" sz="1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hu-HU" sz="18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2011"/>
              </a:rPr>
              <a:t>2011</a:t>
            </a:r>
            <a:r>
              <a:rPr lang="hu-HU" sz="1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-es </a:t>
            </a:r>
            <a:r>
              <a:rPr lang="hu-HU" sz="18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Népszámlálás"/>
              </a:rPr>
              <a:t>népszámlálás</a:t>
            </a:r>
            <a:r>
              <a:rPr lang="hu-HU" sz="1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adatai szerint Vajdaság Autonóm Tartománynak </a:t>
            </a:r>
          </a:p>
          <a:p>
            <a:r>
              <a:rPr lang="hu-HU" sz="18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1 916 889 lakosa van</a:t>
            </a:r>
            <a:r>
              <a:rPr lang="hu-HU" sz="1800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r>
              <a:rPr lang="hu-HU" sz="1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de </a:t>
            </a:r>
            <a:r>
              <a:rPr lang="hu-HU" sz="18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2002"/>
              </a:rPr>
              <a:t>2002</a:t>
            </a:r>
            <a:r>
              <a:rPr lang="hu-HU" sz="1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-ben még </a:t>
            </a:r>
          </a:p>
          <a:p>
            <a:r>
              <a:rPr lang="hu-HU" sz="18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2 031 992 volt</a:t>
            </a:r>
            <a:r>
              <a:rPr lang="hu-HU" sz="18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hu-HU" sz="1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vagyis 9 év alatt </a:t>
            </a:r>
            <a:r>
              <a:rPr lang="hu-HU" sz="1800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5,7%-kal csökkent a népesség.</a:t>
            </a:r>
            <a:endParaRPr lang="hu-HU" sz="1800" b="1" dirty="0"/>
          </a:p>
        </p:txBody>
      </p:sp>
      <p:sp>
        <p:nvSpPr>
          <p:cNvPr id="5" name="Kép helye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3618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948966" cy="819731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Legnagyobb települések</a:t>
            </a:r>
            <a:br>
              <a:rPr lang="hu-HU" b="1" dirty="0"/>
            </a:b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33" y="1791035"/>
            <a:ext cx="3598104" cy="27345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78" y="429166"/>
            <a:ext cx="3645808" cy="272914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678" y="3555441"/>
            <a:ext cx="3804164" cy="28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90988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Művészet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69701" y="2136339"/>
            <a:ext cx="8474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Az egyik leghíresebb vajdasági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Pop"/>
              </a:rPr>
              <a:t>popénekes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az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Újvidék"/>
              </a:rPr>
              <a:t>újvidéki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Đorđe Balašević"/>
              </a:rPr>
              <a:t>Gyorgye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Đorđe Balašević"/>
              </a:rPr>
              <a:t> 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Đorđe Balašević"/>
              </a:rPr>
              <a:t>Balasevics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Világhírű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Hegedű"/>
              </a:rPr>
              <a:t>hegedűművész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Topolya"/>
              </a:rPr>
              <a:t>kavillói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hu-HU" b="0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Rákóczifalu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 származású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Lajkó Félix"/>
              </a:rPr>
              <a:t>Lajkó Félix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Észak-bácskai (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Magyarkanizsa"/>
              </a:rPr>
              <a:t>magyarkanizsai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 származású a világhírű </a:t>
            </a:r>
            <a:r>
              <a:rPr lang="hu-HU" b="0" i="0" u="sng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9" tooltip="Nagy József (mozgásművész) (a lap nem létezik)"/>
              </a:rPr>
              <a:t>Nagy József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táncos-koreográfus, </a:t>
            </a:r>
            <a:r>
              <a:rPr lang="hu-H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Jelszínház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nevű formációja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Orléans"/>
              </a:rPr>
              <a:t>orléans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-i székhellyel működik, alkotóműhelyét pedig Magyarkanizsán hozta létre. </a:t>
            </a: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Vajdaságban született 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Danilo Kiš"/>
              </a:rPr>
              <a:t>Danilo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Danilo Kiš"/>
              </a:rPr>
              <a:t> 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Danilo Kiš"/>
              </a:rPr>
              <a:t>Kiš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jugoszláv, és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Kosztolányi Dezső"/>
              </a:rPr>
              <a:t>Kosztolányi Dezső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magyar író is.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932090" y="4187247"/>
            <a:ext cx="8221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Média</a:t>
            </a:r>
            <a:endParaRPr lang="hu-HU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Különböző nemzetek heti- és napilapjait szerkesztik Vajdaságban. </a:t>
            </a: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 magyarok legnépszerűbb újságai a </a:t>
            </a:r>
            <a:r>
              <a:rPr lang="hu-HU" b="0" i="1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3" tooltip="Magyar Szó (napilap, 1944–)"/>
              </a:rPr>
              <a:t>Magyar Szó</a:t>
            </a:r>
            <a:r>
              <a:rPr lang="hu-H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hu-H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Hét Nap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és a </a:t>
            </a:r>
            <a:r>
              <a:rPr lang="hu-H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Családi Kör.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További újságok a 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4" tooltip="Szerbek"/>
              </a:rPr>
              <a:t>szerb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Dnevnik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(Napi újság), a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5" tooltip="Horvátok"/>
              </a:rPr>
              <a:t>horvát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Hrvatska</a:t>
            </a:r>
            <a:r>
              <a:rPr lang="hu-H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riječ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hu-HU" b="0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Horvát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szó), a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6" tooltip="Szlovákok"/>
              </a:rPr>
              <a:t>szlovák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Hlas</a:t>
            </a:r>
            <a:r>
              <a:rPr lang="hu-H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Ľudu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(A nép hangja), a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7" tooltip="Románok"/>
              </a:rPr>
              <a:t>román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Libertatea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(Szabadság), a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8" tooltip="Vajdasági ruszinok"/>
              </a:rPr>
              <a:t>ruszin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az-Cyrl-AZ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Руске слово</a:t>
            </a:r>
            <a:r>
              <a:rPr lang="az-Cyrl-AZ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Ruszin szó) és </a:t>
            </a:r>
            <a:r>
              <a:rPr lang="hu-HU" b="0" i="0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hu-H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9" tooltip="Bunyevácok"/>
              </a:rPr>
              <a:t>bunyevác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Bunjevačke</a:t>
            </a:r>
            <a:r>
              <a:rPr lang="hu-HU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1" dirty="0" err="1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novine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(Bunyevác újság).</a:t>
            </a: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Sok városban van helyi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0" tooltip="Rádió"/>
              </a:rPr>
              <a:t>rádió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vagy </a:t>
            </a: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1" tooltip="Televízió"/>
              </a:rPr>
              <a:t>tévé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hu-H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5099" y="457556"/>
            <a:ext cx="2381250" cy="3581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17324" y="81791"/>
            <a:ext cx="3125273" cy="17579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4248" y="3939115"/>
            <a:ext cx="1693652" cy="25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80763" cy="755337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Oktatás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721218" y="1313645"/>
            <a:ext cx="6568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  tartomány egy egyetemmel rendelkezik: az </a:t>
            </a:r>
            <a:r>
              <a:rPr lang="hu-HU" b="0" i="0" u="none" strike="noStrike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2" tooltip="Újvidéki Egyetem (a lap nem létezik)"/>
              </a:rPr>
              <a:t>Újvidéki Egyetemnek</a:t>
            </a:r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14 kara van.</a:t>
            </a:r>
          </a:p>
          <a:p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r>
              <a:rPr lang="hu-H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Főiskolák: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u="none" strike="noStrike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Műszaki Szakfőiskola (Újvidék) (a lap nem létezik)"/>
              </a:rPr>
              <a:t>Műszaki Szakfőiskola (Újvidék)</a:t>
            </a:r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u="none" strike="noStrike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4" tooltip="Üzleti Szakfőiskola (Újvidék) (a lap nem létezik)"/>
              </a:rPr>
              <a:t>Üzleti Szakfőiskola (Újvidék)</a:t>
            </a:r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u="sng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Óvóképző Szakfőiskola (Újvidék) (a lap nem létezik)"/>
              </a:rPr>
              <a:t>Óvóképző Szakfőiskola (Újvidék)</a:t>
            </a:r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Szabadkai Műszaki Szakfőiskola"/>
              </a:rPr>
              <a:t>Szabadkai Műszaki Szakfőiskola</a:t>
            </a:r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u="none" strike="noStrike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7" tooltip="Szabadkai Óvóképző Szakfőiskola (a lap nem létezik)"/>
              </a:rPr>
              <a:t>Szabadkai Óvóképző Szakfőiskola</a:t>
            </a:r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u="none" strike="noStrike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8" tooltip="Műszaki Szakfőiskola (Nagybecskerek) (a lap nem létezik)"/>
              </a:rPr>
              <a:t>Műszaki Szakfőiskola (Nagybecskerek)</a:t>
            </a:r>
            <a:endParaRPr lang="hu-HU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u="none" strike="noStrike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9" tooltip="Óvóképző Szakfőiskola (Nagykikinda) (a lap nem létezik)"/>
              </a:rPr>
              <a:t>Óvóképző Szakfőiskola (Nagykikinda)</a:t>
            </a:r>
            <a:endParaRPr lang="hu-H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3901" y="558308"/>
            <a:ext cx="3810000" cy="26765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231" y="3465823"/>
            <a:ext cx="46672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91</Words>
  <Application>Microsoft Office PowerPoint</Application>
  <PresentationFormat>Szélesvásznú</PresentationFormat>
  <Paragraphs>49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Linux Libertine</vt:lpstr>
      <vt:lpstr>Office Theme</vt:lpstr>
      <vt:lpstr>TÉMANAP </vt:lpstr>
      <vt:lpstr>Vajdaság Autonóm Tartomány </vt:lpstr>
      <vt:lpstr>Földrajz </vt:lpstr>
      <vt:lpstr>Földrajz</vt:lpstr>
      <vt:lpstr>Földrajz</vt:lpstr>
      <vt:lpstr>Népesség </vt:lpstr>
      <vt:lpstr>Legnagyobb települések </vt:lpstr>
      <vt:lpstr>Művészet </vt:lpstr>
      <vt:lpstr>Oktatás </vt:lpstr>
      <vt:lpstr>Gazdaság 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TÉMANAP</dc:title>
  <dc:creator>Magdi</dc:creator>
  <cp:lastModifiedBy>Magdi</cp:lastModifiedBy>
  <cp:revision>5</cp:revision>
  <dcterms:created xsi:type="dcterms:W3CDTF">2015-04-16T18:32:59Z</dcterms:created>
  <dcterms:modified xsi:type="dcterms:W3CDTF">2015-04-16T19:05:21Z</dcterms:modified>
</cp:coreProperties>
</file>