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95" r:id="rId1"/>
  </p:sldMasterIdLst>
  <p:sldIdLst>
    <p:sldId id="256" r:id="rId2"/>
    <p:sldId id="267" r:id="rId3"/>
    <p:sldId id="268" r:id="rId4"/>
    <p:sldId id="269" r:id="rId5"/>
    <p:sldId id="270" r:id="rId6"/>
    <p:sldId id="276" r:id="rId7"/>
    <p:sldId id="262" r:id="rId8"/>
    <p:sldId id="271" r:id="rId9"/>
    <p:sldId id="272" r:id="rId10"/>
    <p:sldId id="273" r:id="rId11"/>
    <p:sldId id="263" r:id="rId12"/>
    <p:sldId id="274" r:id="rId13"/>
    <p:sldId id="275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EB51-2F8D-41F0-B36C-B2743430D2A7}" type="datetimeFigureOut">
              <a:rPr lang="hu-HU" smtClean="0"/>
              <a:t>2017.06.05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94CB-B745-4B14-8B95-1538241828CA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4075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EB51-2F8D-41F0-B36C-B2743430D2A7}" type="datetimeFigureOut">
              <a:rPr lang="hu-HU" smtClean="0"/>
              <a:t>2017.06.05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94CB-B745-4B14-8B95-153824182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471216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EB51-2F8D-41F0-B36C-B2743430D2A7}" type="datetimeFigureOut">
              <a:rPr lang="hu-HU" smtClean="0"/>
              <a:t>2017.06.05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94CB-B745-4B14-8B95-153824182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845962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EB51-2F8D-41F0-B36C-B2743430D2A7}" type="datetimeFigureOut">
              <a:rPr lang="hu-HU" smtClean="0"/>
              <a:t>2017.06.05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94CB-B745-4B14-8B95-1538241828CA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902648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EB51-2F8D-41F0-B36C-B2743430D2A7}" type="datetimeFigureOut">
              <a:rPr lang="hu-HU" smtClean="0"/>
              <a:t>2017.06.05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94CB-B745-4B14-8B95-153824182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144469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EB51-2F8D-41F0-B36C-B2743430D2A7}" type="datetimeFigureOut">
              <a:rPr lang="hu-HU" smtClean="0"/>
              <a:t>2017.06.05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94CB-B745-4B14-8B95-1538241828CA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095672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EB51-2F8D-41F0-B36C-B2743430D2A7}" type="datetimeFigureOut">
              <a:rPr lang="hu-HU" smtClean="0"/>
              <a:t>2017.06.05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94CB-B745-4B14-8B95-153824182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378274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EB51-2F8D-41F0-B36C-B2743430D2A7}" type="datetimeFigureOut">
              <a:rPr lang="hu-HU" smtClean="0"/>
              <a:t>2017.06.05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94CB-B745-4B14-8B95-153824182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016940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EB51-2F8D-41F0-B36C-B2743430D2A7}" type="datetimeFigureOut">
              <a:rPr lang="hu-HU" smtClean="0"/>
              <a:t>2017.06.05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94CB-B745-4B14-8B95-153824182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404033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838700"/>
            <a:ext cx="8534400" cy="115569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799"/>
            <a:ext cx="8534400" cy="3960000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EB51-2F8D-41F0-B36C-B2743430D2A7}" type="datetimeFigureOut">
              <a:rPr lang="hu-HU" smtClean="0"/>
              <a:t>2017.06.05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94CB-B745-4B14-8B95-153824182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439680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EB51-2F8D-41F0-B36C-B2743430D2A7}" type="datetimeFigureOut">
              <a:rPr lang="hu-HU" smtClean="0"/>
              <a:t>2017.06.05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94CB-B745-4B14-8B95-153824182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292785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799"/>
            <a:ext cx="4937655" cy="396000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96000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EB51-2F8D-41F0-B36C-B2743430D2A7}" type="datetimeFigureOut">
              <a:rPr lang="hu-HU" smtClean="0"/>
              <a:t>2017.06.05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94CB-B745-4B14-8B95-153824182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052775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EB51-2F8D-41F0-B36C-B2743430D2A7}" type="datetimeFigureOut">
              <a:rPr lang="hu-HU" smtClean="0"/>
              <a:t>2017.06.05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94CB-B745-4B14-8B95-153824182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138784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EB51-2F8D-41F0-B36C-B2743430D2A7}" type="datetimeFigureOut">
              <a:rPr lang="hu-HU" smtClean="0"/>
              <a:t>2017.06.05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94CB-B745-4B14-8B95-153824182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714298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EB51-2F8D-41F0-B36C-B2743430D2A7}" type="datetimeFigureOut">
              <a:rPr lang="hu-HU" smtClean="0"/>
              <a:t>2017.06.05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94CB-B745-4B14-8B95-153824182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229493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EB51-2F8D-41F0-B36C-B2743430D2A7}" type="datetimeFigureOut">
              <a:rPr lang="hu-HU" smtClean="0"/>
              <a:t>2017.06.05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94CB-B745-4B14-8B95-153824182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61794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EB51-2F8D-41F0-B36C-B2743430D2A7}" type="datetimeFigureOut">
              <a:rPr lang="hu-HU" smtClean="0"/>
              <a:t>2017.06.05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94CB-B745-4B14-8B95-153824182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287948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838700"/>
            <a:ext cx="8534400" cy="11556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799"/>
            <a:ext cx="8534400" cy="39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5DAEB51-2F8D-41F0-B36C-B2743430D2A7}" type="datetimeFigureOut">
              <a:rPr lang="hu-HU" smtClean="0"/>
              <a:t>2017.06.05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00094CB-B745-4B14-8B95-153824182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0925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  <p:sldLayoutId id="2147484109" r:id="rId14"/>
    <p:sldLayoutId id="2147484110" r:id="rId15"/>
    <p:sldLayoutId id="2147484111" r:id="rId16"/>
    <p:sldLayoutId id="2147484112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just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2">
              <a:lumMod val="20000"/>
              <a:lumOff val="8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just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2">
              <a:lumMod val="20000"/>
              <a:lumOff val="8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just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2">
              <a:lumMod val="20000"/>
              <a:lumOff val="8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just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2">
              <a:lumMod val="20000"/>
              <a:lumOff val="8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just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2">
              <a:lumMod val="20000"/>
              <a:lumOff val="8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Muravidék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TÉMANAP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34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Muravidéki magyarok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1921-ben a Muravidék kb. 92 ezer lakost számlált, és ebből mintegy 20-25 ezernyi lehetett magyar</a:t>
            </a:r>
            <a:r>
              <a:rPr lang="hu-HU" dirty="0" smtClean="0"/>
              <a:t>.</a:t>
            </a:r>
          </a:p>
          <a:p>
            <a:r>
              <a:rPr lang="hu-HU" dirty="0"/>
              <a:t>A magyar közösség létszáma az 1991-es szlovén népszámlálási adatok szerint már csak 8500 </a:t>
            </a:r>
            <a:r>
              <a:rPr lang="hu-HU" dirty="0" smtClean="0"/>
              <a:t>volt.</a:t>
            </a:r>
          </a:p>
          <a:p>
            <a:r>
              <a:rPr lang="hu-HU" dirty="0" smtClean="0"/>
              <a:t>A </a:t>
            </a:r>
            <a:r>
              <a:rPr lang="hu-HU" dirty="0"/>
              <a:t>2002-es népszámlálás során már alig több mint 6200-an vallották magukat </a:t>
            </a:r>
            <a:r>
              <a:rPr lang="hu-HU" dirty="0" smtClean="0"/>
              <a:t>magyarnak.</a:t>
            </a:r>
          </a:p>
          <a:p>
            <a:r>
              <a:rPr lang="hu-HU" dirty="0"/>
              <a:t>Alacsony létszámuk miatt asszimilálódásuk </a:t>
            </a:r>
            <a:r>
              <a:rPr lang="hu-HU" dirty="0" smtClean="0"/>
              <a:t>– az </a:t>
            </a:r>
            <a:r>
              <a:rPr lang="hu-HU" dirty="0"/>
              <a:t>általában példamutatónak minősített szlovén kisebbségi </a:t>
            </a:r>
            <a:r>
              <a:rPr lang="hu-HU" dirty="0" smtClean="0"/>
              <a:t>politika ellenére –megállíthatatlannak </a:t>
            </a:r>
            <a:r>
              <a:rPr lang="hu-HU" dirty="0"/>
              <a:t>látszik.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00" y="1088260"/>
            <a:ext cx="4939200" cy="3155078"/>
          </a:xfrm>
        </p:spPr>
      </p:pic>
      <p:sp>
        <p:nvSpPr>
          <p:cNvPr id="6" name="Szövegdoboz 5"/>
          <p:cNvSpPr txBox="1"/>
          <p:nvPr/>
        </p:nvSpPr>
        <p:spPr>
          <a:xfrm>
            <a:off x="7249108" y="4284951"/>
            <a:ext cx="206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Hetési népviselet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8806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Kultúra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A magyar kisebbség kulturális központja Lendva, ahol a Magyar Nemzetiségi Művelődési Intézet </a:t>
            </a:r>
            <a:r>
              <a:rPr lang="hu-HU" dirty="0" smtClean="0"/>
              <a:t>működik.</a:t>
            </a:r>
          </a:p>
          <a:p>
            <a:r>
              <a:rPr lang="hu-HU" dirty="0" smtClean="0"/>
              <a:t>A </a:t>
            </a:r>
            <a:r>
              <a:rPr lang="hu-HU" dirty="0"/>
              <a:t>Muravidék témával kapcsolatos tudományos kutatómunka és önképzés elősegítése, tudományos-ismeretterjesztő előadások szervezése a fő célja a Muravidék Baráti Kör Kulturális Egyesületnek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14" name="Tartalom helye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3" y="815181"/>
            <a:ext cx="4933950" cy="3700462"/>
          </a:xfrm>
        </p:spPr>
      </p:pic>
    </p:spTree>
    <p:extLst>
      <p:ext uri="{BB962C8B-B14F-4D97-AF65-F5344CB8AC3E}">
        <p14:creationId xmlns:p14="http://schemas.microsoft.com/office/powerpoint/2010/main" val="3597808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Kultúra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A Magyar </a:t>
            </a:r>
            <a:r>
              <a:rPr lang="hu-HU" dirty="0"/>
              <a:t>Nemzetiségi Művelődési </a:t>
            </a:r>
            <a:r>
              <a:rPr lang="hu-HU" dirty="0" smtClean="0"/>
              <a:t>Intézet fő </a:t>
            </a:r>
            <a:r>
              <a:rPr lang="hu-HU" dirty="0"/>
              <a:t>tevékenységi területei a műkedvelés, a könyvkiadás, a néprajz-helytörténet felkarolása, valamint az anyanyelv ápolása</a:t>
            </a:r>
            <a:r>
              <a:rPr lang="hu-HU" dirty="0" smtClean="0"/>
              <a:t>.</a:t>
            </a:r>
          </a:p>
          <a:p>
            <a:r>
              <a:rPr lang="hu-HU" dirty="0" smtClean="0"/>
              <a:t>Az </a:t>
            </a:r>
            <a:r>
              <a:rPr lang="hu-HU" dirty="0"/>
              <a:t>Intézetben mintegy 45 hagyományőrző csoport működik, népdalkörök, néptáncos, hímző szakkörök. Irodalmi, történelmi vetélkedőket, nyári táborokat, színházi látogatásokat és ismeretterjesztő előadásokat szerveznek. Évente kb. 10 kiadványt adnak ki, ebből 2-3 folyóirat, a többi helytörténeti, néprajzi, szépirodalmi alkalmi </a:t>
            </a:r>
            <a:r>
              <a:rPr lang="hu-HU" dirty="0" smtClean="0"/>
              <a:t>kiadvány.</a:t>
            </a:r>
          </a:p>
          <a:p>
            <a:r>
              <a:rPr lang="hu-HU" dirty="0" smtClean="0"/>
              <a:t>1998-tól </a:t>
            </a:r>
            <a:r>
              <a:rPr lang="hu-HU" dirty="0"/>
              <a:t>az Intézet </a:t>
            </a:r>
            <a:r>
              <a:rPr lang="hu-HU" dirty="0" smtClean="0"/>
              <a:t>egy </a:t>
            </a:r>
            <a:r>
              <a:rPr lang="hu-HU" dirty="0"/>
              <a:t>magyar könyvesboltot is működtet Lendván.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3" y="1277870"/>
            <a:ext cx="4933950" cy="2775084"/>
          </a:xfrm>
        </p:spPr>
      </p:pic>
    </p:spTree>
    <p:extLst>
      <p:ext uri="{BB962C8B-B14F-4D97-AF65-F5344CB8AC3E}">
        <p14:creationId xmlns:p14="http://schemas.microsoft.com/office/powerpoint/2010/main" val="303747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Híres szülöttek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Kossics</a:t>
            </a:r>
            <a:r>
              <a:rPr lang="hu-HU" dirty="0"/>
              <a:t> József</a:t>
            </a:r>
          </a:p>
          <a:p>
            <a:pPr lvl="1"/>
            <a:r>
              <a:rPr lang="hu-HU" dirty="0"/>
              <a:t>plébános, etnográfus, író, nyelvész, költő és </a:t>
            </a:r>
            <a:r>
              <a:rPr lang="hu-HU" dirty="0" smtClean="0"/>
              <a:t>történész</a:t>
            </a:r>
          </a:p>
          <a:p>
            <a:r>
              <a:rPr lang="hu-HU" dirty="0" err="1"/>
              <a:t>Pável</a:t>
            </a:r>
            <a:r>
              <a:rPr lang="hu-HU" dirty="0"/>
              <a:t> </a:t>
            </a:r>
            <a:r>
              <a:rPr lang="hu-HU" dirty="0" smtClean="0"/>
              <a:t>Ágoston</a:t>
            </a:r>
          </a:p>
          <a:p>
            <a:pPr lvl="1"/>
            <a:r>
              <a:rPr lang="hu-HU" dirty="0" smtClean="0"/>
              <a:t>nyelvész, néprajzkutató</a:t>
            </a:r>
          </a:p>
          <a:p>
            <a:r>
              <a:rPr lang="hu-HU" dirty="0" smtClean="0"/>
              <a:t>Zala György</a:t>
            </a:r>
          </a:p>
          <a:p>
            <a:pPr lvl="1"/>
            <a:r>
              <a:rPr lang="hu-HU" dirty="0" smtClean="0"/>
              <a:t>szobrászművész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2040257"/>
            <a:ext cx="2970000" cy="3954142"/>
          </a:xfrm>
          <a:prstGeom prst="rect">
            <a:avLst/>
          </a:prstGeom>
        </p:spPr>
      </p:pic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99339" y="1180703"/>
            <a:ext cx="3959225" cy="2969418"/>
          </a:xfrm>
        </p:spPr>
      </p:pic>
    </p:spTree>
    <p:extLst>
      <p:ext uri="{BB962C8B-B14F-4D97-AF65-F5344CB8AC3E}">
        <p14:creationId xmlns:p14="http://schemas.microsoft.com/office/powerpoint/2010/main" val="2746047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Oktatás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A Muravidéken kétnyelvű </a:t>
            </a:r>
            <a:r>
              <a:rPr lang="hu-HU" dirty="0"/>
              <a:t>az oktatás</a:t>
            </a:r>
            <a:r>
              <a:rPr lang="hu-HU" dirty="0" smtClean="0"/>
              <a:t>.</a:t>
            </a:r>
          </a:p>
          <a:p>
            <a:r>
              <a:rPr lang="hu-HU" dirty="0" smtClean="0"/>
              <a:t>Ez </a:t>
            </a:r>
            <a:r>
              <a:rPr lang="hu-HU" dirty="0"/>
              <a:t>az oktatási forma elvileg az anyanyelvű oktatásnak egy olyan különleges modellje, amelyben a vegyesen lakott Muravidéken nemcsak a kisebbség sajátítja el az iskolákban a többség nyelvét, hanem a többség sem zárkózik el a kisebbség nyelvének intézményes </a:t>
            </a:r>
            <a:r>
              <a:rPr lang="hu-HU" dirty="0" smtClean="0"/>
              <a:t>tanulásától.</a:t>
            </a:r>
          </a:p>
          <a:p>
            <a:r>
              <a:rPr lang="hu-HU" dirty="0" smtClean="0"/>
              <a:t>A </a:t>
            </a:r>
            <a:r>
              <a:rPr lang="hu-HU" dirty="0"/>
              <a:t>kétnyelvű oktatást tehát úgy kell elképzelni, hogy benne mindkét nyelv tantárgy is és tanítási nyelv is egyszerre, s minden órán mindkét nyelven - felváltva - folyik az oktató-nevelő munka.</a:t>
            </a:r>
          </a:p>
        </p:txBody>
      </p:sp>
      <p:pic>
        <p:nvPicPr>
          <p:cNvPr id="11" name="Tartalom helye 10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2" r="2395"/>
          <a:stretch/>
        </p:blipFill>
        <p:spPr>
          <a:xfrm>
            <a:off x="5810400" y="1043697"/>
            <a:ext cx="4937655" cy="3244204"/>
          </a:xfrm>
        </p:spPr>
      </p:pic>
    </p:spTree>
    <p:extLst>
      <p:ext uri="{BB962C8B-B14F-4D97-AF65-F5344CB8AC3E}">
        <p14:creationId xmlns:p14="http://schemas.microsoft.com/office/powerpoint/2010/main" val="14357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0" i="0" dirty="0" smtClean="0">
                <a:effectLst/>
                <a:latin typeface="Linux Libertine"/>
              </a:rPr>
              <a:t>Gazdaság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dirty="0"/>
              <a:t>Muravidék, Szlovénia legnagyobb mezőgazdasági területe</a:t>
            </a:r>
            <a:r>
              <a:rPr lang="hu-HU" dirty="0" smtClean="0"/>
              <a:t>.</a:t>
            </a:r>
          </a:p>
          <a:p>
            <a:r>
              <a:rPr lang="hu-HU" dirty="0" smtClean="0"/>
              <a:t>Legjelentősebb ipari ágazatok:</a:t>
            </a:r>
          </a:p>
          <a:p>
            <a:pPr lvl="1"/>
            <a:r>
              <a:rPr lang="hu-HU" dirty="0" smtClean="0"/>
              <a:t>Fémfeldolgozó ipar</a:t>
            </a:r>
          </a:p>
          <a:p>
            <a:pPr lvl="1"/>
            <a:r>
              <a:rPr lang="hu-HU" dirty="0" smtClean="0"/>
              <a:t>Elektronika</a:t>
            </a:r>
          </a:p>
          <a:p>
            <a:pPr lvl="1"/>
            <a:r>
              <a:rPr lang="hu-HU" dirty="0" smtClean="0"/>
              <a:t>Építőipar</a:t>
            </a:r>
          </a:p>
          <a:p>
            <a:pPr lvl="1"/>
            <a:r>
              <a:rPr lang="hu-HU" dirty="0" smtClean="0"/>
              <a:t>Élelmiszeripar</a:t>
            </a:r>
          </a:p>
          <a:p>
            <a:r>
              <a:rPr lang="hu-HU" dirty="0" smtClean="0"/>
              <a:t>A gazdaság motorja az export, ez 2015-ben félmilliárd euró volt. A </a:t>
            </a:r>
            <a:r>
              <a:rPr lang="hu-HU" dirty="0"/>
              <a:t>német és az osztrák piacok a legjelentősebbek</a:t>
            </a:r>
            <a:r>
              <a:rPr lang="hu-HU" dirty="0" smtClean="0"/>
              <a:t>.</a:t>
            </a:r>
          </a:p>
          <a:p>
            <a:r>
              <a:rPr lang="hu-HU" dirty="0" smtClean="0"/>
              <a:t>Jelentős a gyógyfürdő-turizmus.</a:t>
            </a:r>
          </a:p>
        </p:txBody>
      </p:sp>
    </p:spTree>
    <p:extLst>
      <p:ext uri="{BB962C8B-B14F-4D97-AF65-F5344CB8AC3E}">
        <p14:creationId xmlns:p14="http://schemas.microsoft.com/office/powerpoint/2010/main" val="153660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102223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Muravidék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300" dirty="0"/>
              <a:t>A Muravidék (szlovénul </a:t>
            </a:r>
            <a:r>
              <a:rPr lang="hu-HU" sz="2300" dirty="0" err="1"/>
              <a:t>Prekmurje</a:t>
            </a:r>
            <a:r>
              <a:rPr lang="hu-HU" sz="2300" dirty="0"/>
              <a:t>, azaz „</a:t>
            </a:r>
            <a:r>
              <a:rPr lang="hu-HU" sz="2300" dirty="0" err="1"/>
              <a:t>Murántúl</a:t>
            </a:r>
            <a:r>
              <a:rPr lang="hu-HU" sz="2300" dirty="0"/>
              <a:t>”, németül </a:t>
            </a:r>
            <a:r>
              <a:rPr lang="hu-HU" sz="2300" dirty="0" err="1"/>
              <a:t>Übermurgebiet</a:t>
            </a:r>
            <a:r>
              <a:rPr lang="hu-HU" sz="2300" dirty="0"/>
              <a:t>, vendül </a:t>
            </a:r>
            <a:r>
              <a:rPr lang="hu-HU" sz="2300" dirty="0" err="1"/>
              <a:t>Prekmürje</a:t>
            </a:r>
            <a:r>
              <a:rPr lang="hu-HU" sz="2300" dirty="0"/>
              <a:t>, </a:t>
            </a:r>
            <a:r>
              <a:rPr lang="hu-HU" sz="2300" dirty="0" err="1"/>
              <a:t>Prekmörje</a:t>
            </a:r>
            <a:r>
              <a:rPr lang="hu-HU" sz="2300" dirty="0"/>
              <a:t>) Szlovénia legészakibb történelmi régiója, amely 1920 előtt a történelmi Magyar Királyság részét </a:t>
            </a:r>
            <a:r>
              <a:rPr lang="hu-HU" sz="2300" dirty="0" smtClean="0"/>
              <a:t>képezte.</a:t>
            </a:r>
          </a:p>
          <a:p>
            <a:pPr algn="just"/>
            <a:r>
              <a:rPr lang="hu-HU" sz="2300" dirty="0" smtClean="0"/>
              <a:t>A </a:t>
            </a:r>
            <a:r>
              <a:rPr lang="hu-HU" sz="2300" dirty="0"/>
              <a:t>régió területe kb. 910 </a:t>
            </a:r>
            <a:r>
              <a:rPr lang="hu-HU" sz="2300" dirty="0" smtClean="0"/>
              <a:t>km</a:t>
            </a:r>
            <a:r>
              <a:rPr lang="hu-HU" sz="2300" baseline="30000" dirty="0" smtClean="0"/>
              <a:t>2</a:t>
            </a:r>
            <a:r>
              <a:rPr lang="hu-HU" sz="2300" dirty="0" smtClean="0"/>
              <a:t>. </a:t>
            </a:r>
            <a:r>
              <a:rPr lang="hu-HU" sz="2300" dirty="0"/>
              <a:t>Ma </a:t>
            </a:r>
            <a:r>
              <a:rPr lang="hu-HU" sz="2300" dirty="0" err="1"/>
              <a:t>Pomurska</a:t>
            </a:r>
            <a:r>
              <a:rPr lang="hu-HU" sz="2300" dirty="0"/>
              <a:t> közigazgatási régió („Muravidék közigazgatási régió”) részét képezi. A Muravidék székhelye Muraszombat. Legnagyobb részét az Alsó-Mura-sík (szlovénul </a:t>
            </a:r>
            <a:r>
              <a:rPr lang="hu-HU" sz="2300" dirty="0" err="1"/>
              <a:t>Mursko-Prekmursko</a:t>
            </a:r>
            <a:r>
              <a:rPr lang="hu-HU" sz="2300" dirty="0"/>
              <a:t> </a:t>
            </a:r>
            <a:r>
              <a:rPr lang="hu-HU" sz="2300" dirty="0" err="1"/>
              <a:t>polje</a:t>
            </a:r>
            <a:r>
              <a:rPr lang="hu-HU" sz="2300" dirty="0"/>
              <a:t>) foglalja </a:t>
            </a:r>
            <a:r>
              <a:rPr lang="hu-HU" sz="2300" dirty="0" smtClean="0"/>
              <a:t>el.</a:t>
            </a:r>
          </a:p>
        </p:txBody>
      </p:sp>
    </p:spTree>
    <p:extLst>
      <p:ext uri="{BB962C8B-B14F-4D97-AF65-F5344CB8AC3E}">
        <p14:creationId xmlns:p14="http://schemas.microsoft.com/office/powerpoint/2010/main" val="830246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Muravidék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300" dirty="0"/>
              <a:t>A régiónak a magyar határral szomszédos településein, elsősorban Lendván és környékén ma is jelentős magyar kisebbség él, akiket muravidéki magyaroknak neveznek.</a:t>
            </a:r>
          </a:p>
          <a:p>
            <a:r>
              <a:rPr lang="hu-HU" sz="2300" dirty="0" smtClean="0"/>
              <a:t>Magyarországon </a:t>
            </a:r>
            <a:r>
              <a:rPr lang="hu-HU" sz="2300" dirty="0"/>
              <a:t>hasonló neve miatt sokan összekeverik a Muraközzel, ez pedig gyakran kifejezetten sérti nemcsak az itteni szlovénokat, hanem a muravidéki magyarokat is</a:t>
            </a:r>
            <a:r>
              <a:rPr lang="hu-HU" sz="2300" dirty="0" smtClean="0"/>
              <a:t>.</a:t>
            </a:r>
            <a:endParaRPr lang="hu-HU" sz="2300" dirty="0"/>
          </a:p>
        </p:txBody>
      </p:sp>
    </p:spTree>
    <p:extLst>
      <p:ext uri="{BB962C8B-B14F-4D97-AF65-F5344CB8AC3E}">
        <p14:creationId xmlns:p14="http://schemas.microsoft.com/office/powerpoint/2010/main" val="830246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Muravidék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300" dirty="0" smtClean="0"/>
              <a:t>Korábban a történelmi magyar Vendvidék kifejezést is használták a területre, amelynek nagyobb részét tette ki, ez a tájnév azonban ma már csak a magyarországi Rábavidék elnevezéseként él.</a:t>
            </a:r>
          </a:p>
          <a:p>
            <a:r>
              <a:rPr lang="hu-HU" sz="2300" dirty="0" smtClean="0"/>
              <a:t>A két világháború közötti időszakban Muramellék néven emlegették. A vidékre használatos még a Muratáj elnevezés is, amelybe azonban az egész szlovéniai Mura-vidék (</a:t>
            </a:r>
            <a:r>
              <a:rPr lang="hu-HU" sz="2300" dirty="0" err="1" smtClean="0"/>
              <a:t>Pomurje</a:t>
            </a:r>
            <a:r>
              <a:rPr lang="hu-HU" sz="2300" dirty="0" smtClean="0"/>
              <a:t>), sőt az Ausztriában található szomszédos Grazi-medence területe is beleértendő.</a:t>
            </a:r>
            <a:endParaRPr lang="hu-HU" sz="2300" dirty="0"/>
          </a:p>
        </p:txBody>
      </p:sp>
    </p:spTree>
    <p:extLst>
      <p:ext uri="{BB962C8B-B14F-4D97-AF65-F5344CB8AC3E}">
        <p14:creationId xmlns:p14="http://schemas.microsoft.com/office/powerpoint/2010/main" val="886171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Muravidék földrajza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960000"/>
          </a:xfrm>
        </p:spPr>
        <p:txBody>
          <a:bodyPr>
            <a:normAutofit/>
          </a:bodyPr>
          <a:lstStyle/>
          <a:p>
            <a:r>
              <a:rPr lang="hu-HU" sz="2300" dirty="0"/>
              <a:t>Muravidék nyugati és déli határát a Mura folyó, keleti határát a magyar államhatár, északi határát pedig az osztrák államhatár </a:t>
            </a:r>
            <a:r>
              <a:rPr lang="hu-HU" sz="2300" dirty="0" smtClean="0"/>
              <a:t>alkotja.</a:t>
            </a:r>
          </a:p>
          <a:p>
            <a:r>
              <a:rPr lang="hu-HU" sz="2300" dirty="0" smtClean="0"/>
              <a:t>Földrajzilag </a:t>
            </a:r>
            <a:r>
              <a:rPr lang="hu-HU" sz="2300" dirty="0"/>
              <a:t>a terület északi felén az Alpokalja, ezen belül a </a:t>
            </a:r>
            <a:r>
              <a:rPr lang="hu-HU" sz="2300" dirty="0" smtClean="0"/>
              <a:t>Vendvidéki-dombság húzódik.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3" y="1041634"/>
            <a:ext cx="4933950" cy="3247557"/>
          </a:xfrm>
        </p:spPr>
      </p:pic>
    </p:spTree>
    <p:extLst>
      <p:ext uri="{BB962C8B-B14F-4D97-AF65-F5344CB8AC3E}">
        <p14:creationId xmlns:p14="http://schemas.microsoft.com/office/powerpoint/2010/main" val="1107935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Muravidék földrajza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Délen az Alsó-Mura-síknak a Murától északra fekvő nagyobb része található. Nyugaton, a magyar határ mentén a Lendva-vidék alacsonyabb </a:t>
            </a:r>
            <a:r>
              <a:rPr lang="hu-HU" dirty="0" err="1"/>
              <a:t>dombsága</a:t>
            </a:r>
            <a:r>
              <a:rPr lang="hu-HU" dirty="0"/>
              <a:t> terül el, amely földrajzilag a Zalai-dombság részét képezi.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1141412"/>
            <a:ext cx="4572000" cy="3048000"/>
          </a:xfrm>
        </p:spPr>
      </p:pic>
    </p:spTree>
    <p:extLst>
      <p:ext uri="{BB962C8B-B14F-4D97-AF65-F5344CB8AC3E}">
        <p14:creationId xmlns:p14="http://schemas.microsoft.com/office/powerpoint/2010/main" val="2462793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Legismertebb települések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Muraszombat</a:t>
            </a:r>
            <a:endParaRPr lang="hu-HU" dirty="0"/>
          </a:p>
        </p:txBody>
      </p:sp>
      <p:pic>
        <p:nvPicPr>
          <p:cNvPr id="14" name="Tartalom helye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2550" y="1720057"/>
            <a:ext cx="3600450" cy="2700337"/>
          </a:xfrm>
        </p:spPr>
      </p:pic>
      <p:sp>
        <p:nvSpPr>
          <p:cNvPr id="9" name="Szöveg helye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Lendva</a:t>
            </a:r>
            <a:endParaRPr lang="hu-HU" dirty="0"/>
          </a:p>
        </p:txBody>
      </p:sp>
      <p:pic>
        <p:nvPicPr>
          <p:cNvPr id="13" name="Tartalom helye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2238" y="1712913"/>
            <a:ext cx="3600450" cy="2700337"/>
          </a:xfrm>
        </p:spPr>
      </p:pic>
    </p:spTree>
    <p:extLst>
      <p:ext uri="{BB962C8B-B14F-4D97-AF65-F5344CB8AC3E}">
        <p14:creationId xmlns:p14="http://schemas.microsoft.com/office/powerpoint/2010/main" val="84935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Muravidéki magyarok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hu-HU" sz="2300" dirty="0"/>
              <a:t>A szlovéniai magyarok vagy muravidéki magyarok az egyikét alkotják azon kényszerkisebbségeknek, amelyek a trianoni békeszerződés következtében alakultak </a:t>
            </a:r>
            <a:r>
              <a:rPr lang="hu-HU" sz="2300" dirty="0" smtClean="0"/>
              <a:t>ki.</a:t>
            </a:r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3" y="1375661"/>
            <a:ext cx="4933950" cy="2579503"/>
          </a:xfrm>
        </p:spPr>
      </p:pic>
    </p:spTree>
    <p:extLst>
      <p:ext uri="{BB962C8B-B14F-4D97-AF65-F5344CB8AC3E}">
        <p14:creationId xmlns:p14="http://schemas.microsoft.com/office/powerpoint/2010/main" val="2883325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Muravidéki magyarok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300" dirty="0"/>
              <a:t>Sorsuk </a:t>
            </a:r>
            <a:r>
              <a:rPr lang="hu-HU" sz="2300" dirty="0" smtClean="0"/>
              <a:t>1991 </a:t>
            </a:r>
            <a:r>
              <a:rPr lang="hu-HU" sz="2300" dirty="0"/>
              <a:t>óta Szlovénia államhoz köti őket, rokoni kapcsolataik, kulturális-nyelvi kötődésük és etnikai identitásuk azonban továbbra is erős szálakkal fűzi őket Magyarországhoz</a:t>
            </a:r>
            <a:r>
              <a:rPr lang="hu-HU" sz="2300" dirty="0" smtClean="0"/>
              <a:t>.</a:t>
            </a:r>
          </a:p>
          <a:p>
            <a:r>
              <a:rPr lang="hu-HU" sz="2300" dirty="0" smtClean="0"/>
              <a:t>Zömükben </a:t>
            </a:r>
            <a:r>
              <a:rPr lang="hu-HU" sz="2300" dirty="0"/>
              <a:t>Muravidék </a:t>
            </a:r>
            <a:r>
              <a:rPr lang="hu-HU" sz="2300" dirty="0" smtClean="0"/>
              <a:t>történelmi </a:t>
            </a:r>
            <a:r>
              <a:rPr lang="hu-HU" sz="2300" dirty="0"/>
              <a:t>régióban élnek. Közigazgatásilag ez jelenleg a kissé nagyobb </a:t>
            </a:r>
            <a:r>
              <a:rPr lang="hu-HU" sz="2300" dirty="0" err="1"/>
              <a:t>Pomurska</a:t>
            </a:r>
            <a:r>
              <a:rPr lang="hu-HU" sz="2300" dirty="0"/>
              <a:t> szlovéniai régió része. A muravidéki magyarok két csoportra </a:t>
            </a:r>
            <a:r>
              <a:rPr lang="hu-HU" sz="2300" dirty="0" err="1"/>
              <a:t>oszthatóak</a:t>
            </a:r>
            <a:r>
              <a:rPr lang="hu-HU" sz="2300" dirty="0"/>
              <a:t>, az egyik az </a:t>
            </a:r>
            <a:r>
              <a:rPr lang="hu-HU" sz="2300" dirty="0" smtClean="0"/>
              <a:t>őrségi, </a:t>
            </a:r>
            <a:r>
              <a:rPr lang="hu-HU" sz="2300" dirty="0"/>
              <a:t>a másik a Lendva-vidéki magyar tömb. Az előbbiek az első világháború előtt Vas vármegyéhez, az utóbbiak Zala vármegyéhez tartoztak</a:t>
            </a:r>
            <a:r>
              <a:rPr lang="hu-HU" sz="2300" dirty="0" smtClean="0"/>
              <a:t>.</a:t>
            </a:r>
            <a:endParaRPr lang="hu-HU" sz="2300" dirty="0"/>
          </a:p>
        </p:txBody>
      </p:sp>
    </p:spTree>
    <p:extLst>
      <p:ext uri="{BB962C8B-B14F-4D97-AF65-F5344CB8AC3E}">
        <p14:creationId xmlns:p14="http://schemas.microsoft.com/office/powerpoint/2010/main" val="2883325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theme/theme1.xml><?xml version="1.0" encoding="utf-8"?>
<a:theme xmlns:a="http://schemas.openxmlformats.org/drawingml/2006/main" name="Szelet">
  <a:themeElements>
    <a:clrScheme name="Szele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zele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ele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712</Words>
  <Application>Microsoft Office PowerPoint</Application>
  <PresentationFormat>Szélesvásznú</PresentationFormat>
  <Paragraphs>58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Century Gothic</vt:lpstr>
      <vt:lpstr>Linux Libertine</vt:lpstr>
      <vt:lpstr>Wingdings 3</vt:lpstr>
      <vt:lpstr>Szelet</vt:lpstr>
      <vt:lpstr>Muravidék</vt:lpstr>
      <vt:lpstr>Muravidék</vt:lpstr>
      <vt:lpstr>Muravidék</vt:lpstr>
      <vt:lpstr>Muravidék</vt:lpstr>
      <vt:lpstr>A Muravidék földrajza</vt:lpstr>
      <vt:lpstr>A Muravidék földrajza</vt:lpstr>
      <vt:lpstr>Legismertebb települések</vt:lpstr>
      <vt:lpstr>Muravidéki magyarok</vt:lpstr>
      <vt:lpstr>Muravidéki magyarok</vt:lpstr>
      <vt:lpstr>Muravidéki magyarok</vt:lpstr>
      <vt:lpstr>Kultúra</vt:lpstr>
      <vt:lpstr>Kultúra</vt:lpstr>
      <vt:lpstr>Híres szülöttek</vt:lpstr>
      <vt:lpstr>Oktatás</vt:lpstr>
      <vt:lpstr>Gazdaság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2017-06-05T14:28:03Z</dcterms:created>
  <dcterms:modified xsi:type="dcterms:W3CDTF">2017-06-05T18:43:04Z</dcterms:modified>
</cp:coreProperties>
</file>