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52" d="100"/>
          <a:sy n="52" d="100"/>
        </p:scale>
        <p:origin x="-360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E38C-6D40-4EDB-BB8E-2C456E8FC82C}" type="datetimeFigureOut">
              <a:rPr lang="hu-HU" smtClean="0"/>
              <a:pPr/>
              <a:t>2014.07.21.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641F-9E07-41E1-9932-569A03434B7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77265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E38C-6D40-4EDB-BB8E-2C456E8FC82C}" type="datetimeFigureOut">
              <a:rPr lang="hu-HU" smtClean="0"/>
              <a:pPr/>
              <a:t>2014.07.21.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641F-9E07-41E1-9932-569A03434B7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5038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E38C-6D40-4EDB-BB8E-2C456E8FC82C}" type="datetimeFigureOut">
              <a:rPr lang="hu-HU" smtClean="0"/>
              <a:pPr/>
              <a:t>2014.07.21.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641F-9E07-41E1-9932-569A03434B7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280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E38C-6D40-4EDB-BB8E-2C456E8FC82C}" type="datetimeFigureOut">
              <a:rPr lang="hu-HU" smtClean="0"/>
              <a:pPr/>
              <a:t>2014.07.21.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641F-9E07-41E1-9932-569A03434B7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8552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E38C-6D40-4EDB-BB8E-2C456E8FC82C}" type="datetimeFigureOut">
              <a:rPr lang="hu-HU" smtClean="0"/>
              <a:pPr/>
              <a:t>2014.07.21.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641F-9E07-41E1-9932-569A03434B7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282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E38C-6D40-4EDB-BB8E-2C456E8FC82C}" type="datetimeFigureOut">
              <a:rPr lang="hu-HU" smtClean="0"/>
              <a:pPr/>
              <a:t>2014.07.21.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641F-9E07-41E1-9932-569A03434B7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9963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E38C-6D40-4EDB-BB8E-2C456E8FC82C}" type="datetimeFigureOut">
              <a:rPr lang="hu-HU" smtClean="0"/>
              <a:pPr/>
              <a:t>2014.07.21.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641F-9E07-41E1-9932-569A03434B7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2602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E38C-6D40-4EDB-BB8E-2C456E8FC82C}" type="datetimeFigureOut">
              <a:rPr lang="hu-HU" smtClean="0"/>
              <a:pPr/>
              <a:t>2014.07.21.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641F-9E07-41E1-9932-569A03434B7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3520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E38C-6D40-4EDB-BB8E-2C456E8FC82C}" type="datetimeFigureOut">
              <a:rPr lang="hu-HU" smtClean="0"/>
              <a:pPr/>
              <a:t>2014.07.21.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641F-9E07-41E1-9932-569A03434B7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81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E38C-6D40-4EDB-BB8E-2C456E8FC82C}" type="datetimeFigureOut">
              <a:rPr lang="hu-HU" smtClean="0"/>
              <a:pPr/>
              <a:t>2014.07.21.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641F-9E07-41E1-9932-569A03434B7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0582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E38C-6D40-4EDB-BB8E-2C456E8FC82C}" type="datetimeFigureOut">
              <a:rPr lang="hu-HU" smtClean="0"/>
              <a:pPr/>
              <a:t>2014.07.21.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641F-9E07-41E1-9932-569A03434B7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26171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FE38C-6D40-4EDB-BB8E-2C456E8FC82C}" type="datetimeFigureOut">
              <a:rPr lang="hu-HU" smtClean="0"/>
              <a:pPr/>
              <a:t>2014.07.21.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A641F-9E07-41E1-9932-569A03434B7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44615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hu.wikipedia.org/wiki/I._M%C3%A1ty%C3%A1s_magyar_kir%C3%A1ly" TargetMode="External"/><Relationship Id="rId13" Type="http://schemas.openxmlformats.org/officeDocument/2006/relationships/hyperlink" Target="http://hu.wikipedia.org/wiki/Magyar_Kir%C3%A1lys%C3%A1g" TargetMode="External"/><Relationship Id="rId18" Type="http://schemas.openxmlformats.org/officeDocument/2006/relationships/hyperlink" Target="http://hu.wikipedia.org/wiki/1586" TargetMode="External"/><Relationship Id="rId26" Type="http://schemas.openxmlformats.org/officeDocument/2006/relationships/hyperlink" Target="http://hu.wikipedia.org/wiki/B%C3%A1thory_G%C3%A1bor" TargetMode="External"/><Relationship Id="rId3" Type="http://schemas.openxmlformats.org/officeDocument/2006/relationships/hyperlink" Target="http://hu.wikipedia.org/wiki/Zimony" TargetMode="External"/><Relationship Id="rId21" Type="http://schemas.openxmlformats.org/officeDocument/2006/relationships/hyperlink" Target="http://hu.wikipedia.org/wiki/Litv%C3%A1nia" TargetMode="External"/><Relationship Id="rId7" Type="http://schemas.openxmlformats.org/officeDocument/2006/relationships/hyperlink" Target="http://hu.wikipedia.org/wiki/Erd%C3%A9lyi_vajda" TargetMode="External"/><Relationship Id="rId12" Type="http://schemas.openxmlformats.org/officeDocument/2006/relationships/hyperlink" Target="http://hu.wikipedia.org/wiki/1490" TargetMode="External"/><Relationship Id="rId17" Type="http://schemas.openxmlformats.org/officeDocument/2006/relationships/hyperlink" Target="http://hu.wikipedia.org/wiki/Hrodna" TargetMode="External"/><Relationship Id="rId25" Type="http://schemas.openxmlformats.org/officeDocument/2006/relationships/hyperlink" Target="http://hu.wikipedia.org/wiki/Bocskai_Istv%C3%A1n" TargetMode="External"/><Relationship Id="rId2" Type="http://schemas.openxmlformats.org/officeDocument/2006/relationships/hyperlink" Target="http://hu.wikipedia.org/wiki/Hunyadi_J%C3%A1nos" TargetMode="External"/><Relationship Id="rId16" Type="http://schemas.openxmlformats.org/officeDocument/2006/relationships/hyperlink" Target="http://hu.wikipedia.org/wiki/1533" TargetMode="External"/><Relationship Id="rId20" Type="http://schemas.openxmlformats.org/officeDocument/2006/relationships/hyperlink" Target="http://hu.wikipedia.org/wiki/Lengyelorsz%C3%A1g" TargetMode="External"/><Relationship Id="rId29" Type="http://schemas.openxmlformats.org/officeDocument/2006/relationships/hyperlink" Target="http://hu.wikipedia.org/wiki/Bethlen_Kata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hu.wikipedia.org/wiki/1456" TargetMode="External"/><Relationship Id="rId11" Type="http://schemas.openxmlformats.org/officeDocument/2006/relationships/hyperlink" Target="http://hu.wikipedia.org/wiki/B%C3%A9cs" TargetMode="External"/><Relationship Id="rId24" Type="http://schemas.openxmlformats.org/officeDocument/2006/relationships/hyperlink" Target="http://hu.wikipedia.org/wiki/Sz%C3%A9kely_M%C3%B3zes" TargetMode="External"/><Relationship Id="rId5" Type="http://schemas.openxmlformats.org/officeDocument/2006/relationships/hyperlink" Target="http://hu.wikipedia.org/wiki/Belgr%C3%A1d" TargetMode="External"/><Relationship Id="rId15" Type="http://schemas.openxmlformats.org/officeDocument/2006/relationships/hyperlink" Target="http://hu.wikipedia.org/wiki/Szil%C3%A1gysomly%C3%B3" TargetMode="External"/><Relationship Id="rId23" Type="http://schemas.openxmlformats.org/officeDocument/2006/relationships/hyperlink" Target="http://hu.wikipedia.org/wiki/B%C3%A1thory_Zsigmond" TargetMode="External"/><Relationship Id="rId28" Type="http://schemas.openxmlformats.org/officeDocument/2006/relationships/hyperlink" Target="http://hu.wikipedia.org/wiki/Bethlen_Istv%C3%A1n_(politikus)" TargetMode="External"/><Relationship Id="rId10" Type="http://schemas.openxmlformats.org/officeDocument/2006/relationships/hyperlink" Target="http://hu.wikipedia.org/wiki/1443" TargetMode="External"/><Relationship Id="rId19" Type="http://schemas.openxmlformats.org/officeDocument/2006/relationships/hyperlink" Target="http://hu.wikipedia.org/wiki/Erd%C3%A9lyi_fejedelmek_list%C3%A1ja" TargetMode="External"/><Relationship Id="rId4" Type="http://schemas.openxmlformats.org/officeDocument/2006/relationships/hyperlink" Target="http://hu.wikipedia.org/wiki/1407" TargetMode="External"/><Relationship Id="rId9" Type="http://schemas.openxmlformats.org/officeDocument/2006/relationships/hyperlink" Target="http://hu.wikipedia.org/wiki/Kolozsv%C3%A1r" TargetMode="External"/><Relationship Id="rId14" Type="http://schemas.openxmlformats.org/officeDocument/2006/relationships/hyperlink" Target="http://hu.wikipedia.org/wiki/B%C3%A1thory_Istv%C3%A1n" TargetMode="External"/><Relationship Id="rId22" Type="http://schemas.openxmlformats.org/officeDocument/2006/relationships/hyperlink" Target="http://hu.wikipedia.org/wiki/Kir%C3%A1ly" TargetMode="External"/><Relationship Id="rId27" Type="http://schemas.openxmlformats.org/officeDocument/2006/relationships/hyperlink" Target="http://hu.wikipedia.org/wiki/Bethlen_G%C3%A1bor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hu.wikipedia.org/wiki/Padova" TargetMode="External"/><Relationship Id="rId13" Type="http://schemas.openxmlformats.org/officeDocument/2006/relationships/hyperlink" Target="http://hu.wikipedia.org/wiki/Benedek_Elek_(%C3%ADr%C3%B3)" TargetMode="External"/><Relationship Id="rId18" Type="http://schemas.openxmlformats.org/officeDocument/2006/relationships/hyperlink" Target="http://hu.wikipedia.org/wiki/Bod_P%C3%A9ter" TargetMode="External"/><Relationship Id="rId26" Type="http://schemas.openxmlformats.org/officeDocument/2006/relationships/hyperlink" Target="http://hu.wikipedia.org/wiki/B%C3%B6l%C3%B6ni_Farkas_S%C3%A1ndor" TargetMode="External"/><Relationship Id="rId39" Type="http://schemas.openxmlformats.org/officeDocument/2006/relationships/hyperlink" Target="http://hu.wikipedia.org/wiki/Cseres_Tibor" TargetMode="External"/><Relationship Id="rId3" Type="http://schemas.openxmlformats.org/officeDocument/2006/relationships/hyperlink" Target="http://hu.wikipedia.org/wiki/Ap%C3%A1czai_Csere_J%C3%A1nos" TargetMode="External"/><Relationship Id="rId21" Type="http://schemas.openxmlformats.org/officeDocument/2006/relationships/hyperlink" Target="http://hu.wikipedia.org/wiki/Kolozsv%C3%A1r" TargetMode="External"/><Relationship Id="rId34" Type="http://schemas.openxmlformats.org/officeDocument/2006/relationships/hyperlink" Target="http://hu.wikipedia.org/wiki/Nagyszentmikl%C3%B3s" TargetMode="External"/><Relationship Id="rId42" Type="http://schemas.openxmlformats.org/officeDocument/2006/relationships/hyperlink" Target="http://hu.wikipedia.org/wiki/Budapest" TargetMode="External"/><Relationship Id="rId47" Type="http://schemas.openxmlformats.org/officeDocument/2006/relationships/hyperlink" Target="http://hu.wikipedia.org/wiki/N%C3%A9prajz" TargetMode="External"/><Relationship Id="rId7" Type="http://schemas.openxmlformats.org/officeDocument/2006/relationships/hyperlink" Target="http://hu.wikipedia.org/wiki/1507" TargetMode="External"/><Relationship Id="rId12" Type="http://schemas.openxmlformats.org/officeDocument/2006/relationships/hyperlink" Target="http://hu.wikipedia.org/wiki/B%C3%A1nffy_Mikl%C3%B3s_(%C3%ADr%C3%B3)" TargetMode="External"/><Relationship Id="rId17" Type="http://schemas.openxmlformats.org/officeDocument/2006/relationships/hyperlink" Target="http://hu.wikipedia.org/wiki/Bethlen_Mikl%C3%B3s_(kancell%C3%A1r)" TargetMode="External"/><Relationship Id="rId25" Type="http://schemas.openxmlformats.org/officeDocument/2006/relationships/hyperlink" Target="http://hu.wikipedia.org/wiki/Matematika" TargetMode="External"/><Relationship Id="rId33" Type="http://schemas.openxmlformats.org/officeDocument/2006/relationships/hyperlink" Target="http://hu.wikipedia.org/wiki/Bart%C3%B3k_B%C3%A9la" TargetMode="External"/><Relationship Id="rId38" Type="http://schemas.openxmlformats.org/officeDocument/2006/relationships/hyperlink" Target="http://hu.wikipedia.org/wiki/Zongora" TargetMode="External"/><Relationship Id="rId46" Type="http://schemas.openxmlformats.org/officeDocument/2006/relationships/hyperlink" Target="http://hu.wikipedia.org/wiki/1901" TargetMode="External"/><Relationship Id="rId2" Type="http://schemas.openxmlformats.org/officeDocument/2006/relationships/hyperlink" Target="http://hu.wikipedia.org/wiki/Ady_Endre" TargetMode="External"/><Relationship Id="rId16" Type="http://schemas.openxmlformats.org/officeDocument/2006/relationships/hyperlink" Target="http://hu.wikipedia.org/wiki/1929" TargetMode="External"/><Relationship Id="rId20" Type="http://schemas.openxmlformats.org/officeDocument/2006/relationships/hyperlink" Target="http://hu.wikipedia.org/wiki/Bolyai_J%C3%A1nos" TargetMode="External"/><Relationship Id="rId29" Type="http://schemas.openxmlformats.org/officeDocument/2006/relationships/hyperlink" Target="http://hu.wikipedia.org/wiki/Labdar%C3%BAg%C3%A1s" TargetMode="External"/><Relationship Id="rId41" Type="http://schemas.openxmlformats.org/officeDocument/2006/relationships/hyperlink" Target="http://hu.wikipedia.org/wiki/1915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hu.wikipedia.org/wiki/Brass%C3%B3" TargetMode="External"/><Relationship Id="rId11" Type="http://schemas.openxmlformats.org/officeDocument/2006/relationships/hyperlink" Target="http://hu.wikipedia.org/wiki/Lant" TargetMode="External"/><Relationship Id="rId24" Type="http://schemas.openxmlformats.org/officeDocument/2006/relationships/hyperlink" Target="http://hu.wikipedia.org/wiki/1860" TargetMode="External"/><Relationship Id="rId32" Type="http://schemas.openxmlformats.org/officeDocument/2006/relationships/hyperlink" Target="http://hu.wikipedia.org/wiki/Unit%C3%A1rius_vall%C3%A1s" TargetMode="External"/><Relationship Id="rId37" Type="http://schemas.openxmlformats.org/officeDocument/2006/relationships/hyperlink" Target="http://hu.wikipedia.org/wiki/1945" TargetMode="External"/><Relationship Id="rId40" Type="http://schemas.openxmlformats.org/officeDocument/2006/relationships/hyperlink" Target="http://hu.wikipedia.org/wiki/Gyergy%C3%B3remete" TargetMode="External"/><Relationship Id="rId45" Type="http://schemas.openxmlformats.org/officeDocument/2006/relationships/hyperlink" Target="http://hu.wikipedia.org/wiki/Cs%C3%ADksomly%C3%B3" TargetMode="External"/><Relationship Id="rId5" Type="http://schemas.openxmlformats.org/officeDocument/2006/relationships/hyperlink" Target="http://hu.wikipedia.org/wiki/Bakfark_B%C3%A1lint" TargetMode="External"/><Relationship Id="rId15" Type="http://schemas.openxmlformats.org/officeDocument/2006/relationships/hyperlink" Target="http://hu.wikipedia.org/wiki/1859" TargetMode="External"/><Relationship Id="rId23" Type="http://schemas.openxmlformats.org/officeDocument/2006/relationships/hyperlink" Target="http://hu.wikipedia.org/wiki/Marosv%C3%A1s%C3%A1rhely" TargetMode="External"/><Relationship Id="rId28" Type="http://schemas.openxmlformats.org/officeDocument/2006/relationships/hyperlink" Target="http://hu.wikipedia.org/wiki/1953" TargetMode="External"/><Relationship Id="rId36" Type="http://schemas.openxmlformats.org/officeDocument/2006/relationships/hyperlink" Target="http://hu.wikipedia.org/wiki/New_York" TargetMode="External"/><Relationship Id="rId10" Type="http://schemas.openxmlformats.org/officeDocument/2006/relationships/hyperlink" Target="http://hu.wikipedia.org/wiki/Zeneszerz%C5%91" TargetMode="External"/><Relationship Id="rId19" Type="http://schemas.openxmlformats.org/officeDocument/2006/relationships/hyperlink" Target="http://hu.wikipedia.org/wiki/Bolyai_Farkas" TargetMode="External"/><Relationship Id="rId31" Type="http://schemas.openxmlformats.org/officeDocument/2006/relationships/hyperlink" Target="http://hu.wikipedia.org/wiki/D%C3%A1vid_Ferenc_(p%C3%BCsp%C3%B6k)" TargetMode="External"/><Relationship Id="rId44" Type="http://schemas.openxmlformats.org/officeDocument/2006/relationships/hyperlink" Target="http://hu.wikipedia.org/wiki/Domokos_P%C3%A1l_P%C3%A9ter" TargetMode="External"/><Relationship Id="rId4" Type="http://schemas.openxmlformats.org/officeDocument/2006/relationships/hyperlink" Target="http://hu.wikipedia.org/wiki/%C3%81prily_Lajos" TargetMode="External"/><Relationship Id="rId9" Type="http://schemas.openxmlformats.org/officeDocument/2006/relationships/hyperlink" Target="http://hu.wikipedia.org/wiki/1576" TargetMode="External"/><Relationship Id="rId14" Type="http://schemas.openxmlformats.org/officeDocument/2006/relationships/hyperlink" Target="http://hu.wikipedia.org/wiki/Kisbacon" TargetMode="External"/><Relationship Id="rId22" Type="http://schemas.openxmlformats.org/officeDocument/2006/relationships/hyperlink" Target="http://hu.wikipedia.org/wiki/1802" TargetMode="External"/><Relationship Id="rId27" Type="http://schemas.openxmlformats.org/officeDocument/2006/relationships/hyperlink" Target="http://hu.wikipedia.org/wiki/B%C3%B6l%C3%B6ni_L%C3%A1szl%C3%B3" TargetMode="External"/><Relationship Id="rId30" Type="http://schemas.openxmlformats.org/officeDocument/2006/relationships/hyperlink" Target="http://hu.wikipedia.org/wiki/Brassai_S%C3%A1muel" TargetMode="External"/><Relationship Id="rId35" Type="http://schemas.openxmlformats.org/officeDocument/2006/relationships/hyperlink" Target="http://hu.wikipedia.org/wiki/1881" TargetMode="External"/><Relationship Id="rId43" Type="http://schemas.openxmlformats.org/officeDocument/2006/relationships/hyperlink" Target="http://hu.wikipedia.org/wiki/1993" TargetMode="External"/><Relationship Id="rId48" Type="http://schemas.openxmlformats.org/officeDocument/2006/relationships/hyperlink" Target="http://hu.wikipedia.org/wiki/Dsida_Jen%C5%91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hu.wikipedia.org/wiki/Irinyi_J%C3%B3zsef" TargetMode="External"/><Relationship Id="rId13" Type="http://schemas.openxmlformats.org/officeDocument/2006/relationships/hyperlink" Target="http://hu.wikipedia.org/wiki/Kar%C3%A1csony_Ben%C5%91" TargetMode="External"/><Relationship Id="rId18" Type="http://schemas.openxmlformats.org/officeDocument/2006/relationships/hyperlink" Target="http://hu.wikipedia.org/wiki/K%C3%B3s_K%C3%A1roly_(%C3%A9p%C3%ADt%C3%A9sz)" TargetMode="External"/><Relationship Id="rId26" Type="http://schemas.openxmlformats.org/officeDocument/2006/relationships/hyperlink" Target="http://hu.wikipedia.org/wiki/Gul%C3%A1g" TargetMode="External"/><Relationship Id="rId3" Type="http://schemas.openxmlformats.org/officeDocument/2006/relationships/hyperlink" Target="http://hu.wikipedia.org/wiki/Kolozsv%C3%A1r" TargetMode="External"/><Relationship Id="rId21" Type="http://schemas.openxmlformats.org/officeDocument/2006/relationships/hyperlink" Target="http://hu.wikipedia.org/wiki/1977" TargetMode="External"/><Relationship Id="rId7" Type="http://schemas.openxmlformats.org/officeDocument/2006/relationships/hyperlink" Target="http://hu.wikipedia.org/wiki/Irinyi_J%C3%A1nos" TargetMode="External"/><Relationship Id="rId12" Type="http://schemas.openxmlformats.org/officeDocument/2006/relationships/hyperlink" Target="http://hu.wikipedia.org/wiki/K%C3%A1ny%C3%A1di_S%C3%A1ndor" TargetMode="External"/><Relationship Id="rId17" Type="http://schemas.openxmlformats.org/officeDocument/2006/relationships/hyperlink" Target="http://hu.wikipedia.org/wiki/K%C5%91r%C3%B6si_Csoma_S%C3%A1ndor" TargetMode="External"/><Relationship Id="rId25" Type="http://schemas.openxmlformats.org/officeDocument/2006/relationships/hyperlink" Target="http://hu.wikipedia.org/wiki/1886" TargetMode="External"/><Relationship Id="rId2" Type="http://schemas.openxmlformats.org/officeDocument/2006/relationships/hyperlink" Target="http://hu.wikipedia.org/wiki/Eckstein-Kov%C3%A1cs_P%C3%A9ter" TargetMode="External"/><Relationship Id="rId16" Type="http://schemas.openxmlformats.org/officeDocument/2006/relationships/hyperlink" Target="http://hu.wikipedia.org/wiki/K%C3%B6lcsey_Ferenc" TargetMode="External"/><Relationship Id="rId20" Type="http://schemas.openxmlformats.org/officeDocument/2006/relationships/hyperlink" Target="http://hu.wikipedia.org/wiki/1883" TargetMode="External"/><Relationship Id="rId29" Type="http://schemas.openxmlformats.org/officeDocument/2006/relationships/hyperlink" Target="http://hu.wikipedia.org/wiki/Kurt%C3%A1g_Gy%C3%B6rgy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hu.wikipedia.org/wiki/Hervay_Gizella" TargetMode="External"/><Relationship Id="rId11" Type="http://schemas.openxmlformats.org/officeDocument/2006/relationships/hyperlink" Target="http://hu.wikipedia.org/wiki/K%C3%A1joni_J%C3%A1nos" TargetMode="External"/><Relationship Id="rId24" Type="http://schemas.openxmlformats.org/officeDocument/2006/relationships/hyperlink" Target="http://hu.wikipedia.org/wiki/Szil%C3%A1gycseh" TargetMode="External"/><Relationship Id="rId5" Type="http://schemas.openxmlformats.org/officeDocument/2006/relationships/hyperlink" Target="http://hu.wikipedia.org/wiki/Politikus" TargetMode="External"/><Relationship Id="rId15" Type="http://schemas.openxmlformats.org/officeDocument/2006/relationships/hyperlink" Target="http://hu.wikipedia.org/wiki/Keresztes_Ildik%C3%B3" TargetMode="External"/><Relationship Id="rId23" Type="http://schemas.openxmlformats.org/officeDocument/2006/relationships/hyperlink" Target="http://hu.wikipedia.org/wiki/Kun_B%C3%A9la" TargetMode="External"/><Relationship Id="rId28" Type="http://schemas.openxmlformats.org/officeDocument/2006/relationships/hyperlink" Target="http://hu.wikipedia.org/wiki/Magyarorsz%C3%A1gi_Tan%C3%A1csk%C3%B6zt%C3%A1rsas%C3%A1g" TargetMode="External"/><Relationship Id="rId10" Type="http://schemas.openxmlformats.org/officeDocument/2006/relationships/hyperlink" Target="http://hu.wikipedia.org/wiki/J%C3%B3sika_Mikl%C3%B3s" TargetMode="External"/><Relationship Id="rId19" Type="http://schemas.openxmlformats.org/officeDocument/2006/relationships/hyperlink" Target="http://hu.wikipedia.org/wiki/Temesv%C3%A1r" TargetMode="External"/><Relationship Id="rId31" Type="http://schemas.openxmlformats.org/officeDocument/2006/relationships/hyperlink" Target="http://hu.wikipedia.org/wiki/1926" TargetMode="External"/><Relationship Id="rId4" Type="http://schemas.openxmlformats.org/officeDocument/2006/relationships/hyperlink" Target="http://hu.wikipedia.org/wiki/1956" TargetMode="External"/><Relationship Id="rId9" Type="http://schemas.openxmlformats.org/officeDocument/2006/relationships/hyperlink" Target="http://hu.wikipedia.org/wiki/Hunyady_S%C3%A1ndor" TargetMode="External"/><Relationship Id="rId14" Type="http://schemas.openxmlformats.org/officeDocument/2006/relationships/hyperlink" Target="http://hu.wikipedia.org/wiki/Kem%C3%A9ny_Zsigmond" TargetMode="External"/><Relationship Id="rId22" Type="http://schemas.openxmlformats.org/officeDocument/2006/relationships/hyperlink" Target="http://hu.wikipedia.org/wiki/Kriza_J%C3%A1nos" TargetMode="External"/><Relationship Id="rId27" Type="http://schemas.openxmlformats.org/officeDocument/2006/relationships/hyperlink" Target="http://hu.wikipedia.org/wiki/1938" TargetMode="External"/><Relationship Id="rId30" Type="http://schemas.openxmlformats.org/officeDocument/2006/relationships/hyperlink" Target="http://hu.wikipedia.org/wiki/Lugos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hu.wikipedia.org/wiki/Mark%C3%B3_B%C3%A9la" TargetMode="External"/><Relationship Id="rId13" Type="http://schemas.openxmlformats.org/officeDocument/2006/relationships/hyperlink" Target="http://hu.wikipedia.org/wiki/1896" TargetMode="External"/><Relationship Id="rId18" Type="http://schemas.openxmlformats.org/officeDocument/2006/relationships/hyperlink" Target="http://hu.wikipedia.org/wiki/Miszt%C3%B3tfalusi_Kis_Mikl%C3%B3s" TargetMode="External"/><Relationship Id="rId26" Type="http://schemas.openxmlformats.org/officeDocument/2006/relationships/hyperlink" Target="http://hu.wikipedia.org/wiki/1963" TargetMode="External"/><Relationship Id="rId3" Type="http://schemas.openxmlformats.org/officeDocument/2006/relationships/hyperlink" Target="http://hu.wikipedia.org/wiki/Dics%C5%91szentm%C3%A1rton" TargetMode="External"/><Relationship Id="rId21" Type="http://schemas.openxmlformats.org/officeDocument/2006/relationships/hyperlink" Target="http://hu.wikipedia.org/wiki/Orb%C3%A1n_Bal%C3%A1zs" TargetMode="External"/><Relationship Id="rId7" Type="http://schemas.openxmlformats.org/officeDocument/2006/relationships/hyperlink" Target="http://hu.wikipedia.org/wiki/Moyses_M%C3%A1rton" TargetMode="External"/><Relationship Id="rId12" Type="http://schemas.openxmlformats.org/officeDocument/2006/relationships/hyperlink" Target="http://hu.wikipedia.org/wiki/Cs%C3%ADkszentdomokos" TargetMode="External"/><Relationship Id="rId17" Type="http://schemas.openxmlformats.org/officeDocument/2006/relationships/hyperlink" Target="http://hu.wikipedia.org/wiki/Mikes_Kelemen" TargetMode="External"/><Relationship Id="rId25" Type="http://schemas.openxmlformats.org/officeDocument/2006/relationships/hyperlink" Target="http://hu.wikipedia.org/wiki/1897" TargetMode="External"/><Relationship Id="rId33" Type="http://schemas.openxmlformats.org/officeDocument/2006/relationships/hyperlink" Target="http://hu.wikipedia.org/wiki/Rem%C3%A9nyik_S%C3%A1ndor" TargetMode="External"/><Relationship Id="rId2" Type="http://schemas.openxmlformats.org/officeDocument/2006/relationships/hyperlink" Target="http://hu.wikipedia.org/wiki/Ligeti_Gy%C3%B6rgy" TargetMode="External"/><Relationship Id="rId16" Type="http://schemas.openxmlformats.org/officeDocument/2006/relationships/hyperlink" Target="http://hu.wikipedia.org/w/index.php?title=Gyulafeh%C3%A9rv%C3%A1ri_F%C5%91egyh%C3%A1zmegye&amp;action=edit&amp;redlink=1" TargetMode="External"/><Relationship Id="rId20" Type="http://schemas.openxmlformats.org/officeDocument/2006/relationships/hyperlink" Target="http://hu.wikipedia.org/wiki/Nyulas_Ferenc" TargetMode="External"/><Relationship Id="rId29" Type="http://schemas.openxmlformats.org/officeDocument/2006/relationships/hyperlink" Target="http://hu.wikipedia.org/wiki/Rajk_L%C3%A1szl%C3%B3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hu.wikipedia.org/wiki/Makkai_S%C3%A1ndor" TargetMode="External"/><Relationship Id="rId11" Type="http://schemas.openxmlformats.org/officeDocument/2006/relationships/hyperlink" Target="http://hu.wikipedia.org/wiki/M%C3%A1rton_%C3%81ron" TargetMode="External"/><Relationship Id="rId24" Type="http://schemas.openxmlformats.org/officeDocument/2006/relationships/hyperlink" Target="http://hu.wikipedia.org/wiki/Brass%C3%B3" TargetMode="External"/><Relationship Id="rId32" Type="http://schemas.openxmlformats.org/officeDocument/2006/relationships/hyperlink" Target="http://hu.wikipedia.org/wiki/1949" TargetMode="External"/><Relationship Id="rId5" Type="http://schemas.openxmlformats.org/officeDocument/2006/relationships/hyperlink" Target="http://hu.wikipedia.org/wiki/2006" TargetMode="External"/><Relationship Id="rId15" Type="http://schemas.openxmlformats.org/officeDocument/2006/relationships/hyperlink" Target="http://hu.wikipedia.org/wiki/1980" TargetMode="External"/><Relationship Id="rId23" Type="http://schemas.openxmlformats.org/officeDocument/2006/relationships/hyperlink" Target="http://hu.wikipedia.org/wiki/Proh%C3%A1szka_Lajos" TargetMode="External"/><Relationship Id="rId28" Type="http://schemas.openxmlformats.org/officeDocument/2006/relationships/hyperlink" Target="http://hu.wikipedia.org/wiki/Pedag%C3%B3gia" TargetMode="External"/><Relationship Id="rId10" Type="http://schemas.openxmlformats.org/officeDocument/2006/relationships/hyperlink" Target="http://hu.wikipedia.org/wiki/1951" TargetMode="External"/><Relationship Id="rId19" Type="http://schemas.openxmlformats.org/officeDocument/2006/relationships/hyperlink" Target="http://hu.wikipedia.org/wiki/Nyir%C5%91_J%C3%B3zsef" TargetMode="External"/><Relationship Id="rId31" Type="http://schemas.openxmlformats.org/officeDocument/2006/relationships/hyperlink" Target="http://hu.wikipedia.org/wiki/1909" TargetMode="External"/><Relationship Id="rId4" Type="http://schemas.openxmlformats.org/officeDocument/2006/relationships/hyperlink" Target="http://hu.wikipedia.org/wiki/1923" TargetMode="External"/><Relationship Id="rId9" Type="http://schemas.openxmlformats.org/officeDocument/2006/relationships/hyperlink" Target="http://hu.wikipedia.org/wiki/K%C3%A9zdiv%C3%A1s%C3%A1rhely" TargetMode="External"/><Relationship Id="rId14" Type="http://schemas.openxmlformats.org/officeDocument/2006/relationships/hyperlink" Target="http://hu.wikipedia.org/wiki/Gyulafeh%C3%A9rv%C3%A1r" TargetMode="External"/><Relationship Id="rId22" Type="http://schemas.openxmlformats.org/officeDocument/2006/relationships/hyperlink" Target="http://hu.wikipedia.org/wiki/P%C3%A1sk%C3%A1ndi_G%C3%A9za" TargetMode="External"/><Relationship Id="rId27" Type="http://schemas.openxmlformats.org/officeDocument/2006/relationships/hyperlink" Target="http://hu.wikipedia.org/w/index.php?title=Kult%C3%BArfiloz%C3%B3fia&amp;action=edit&amp;redlink=1" TargetMode="External"/><Relationship Id="rId30" Type="http://schemas.openxmlformats.org/officeDocument/2006/relationships/hyperlink" Target="http://hu.wikipedia.org/wiki/Sz%C3%A9kelyudvarhely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hu.wikipedia.org/wiki/Szil%C3%A1gyi_Domokos" TargetMode="External"/><Relationship Id="rId13" Type="http://schemas.openxmlformats.org/officeDocument/2006/relationships/hyperlink" Target="http://hu.wikipedia.org/wiki/Farkaslaka" TargetMode="External"/><Relationship Id="rId18" Type="http://schemas.openxmlformats.org/officeDocument/2006/relationships/hyperlink" Target="http://hu.wikipedia.org/wiki/1739" TargetMode="External"/><Relationship Id="rId26" Type="http://schemas.openxmlformats.org/officeDocument/2006/relationships/hyperlink" Target="http://hu.wikipedia.org/wiki/P%C3%BCsp%C3%B6k" TargetMode="External"/><Relationship Id="rId3" Type="http://schemas.openxmlformats.org/officeDocument/2006/relationships/hyperlink" Target="http://hu.wikipedia.org/wiki/Pusztakamar%C3%A1s" TargetMode="External"/><Relationship Id="rId21" Type="http://schemas.openxmlformats.org/officeDocument/2006/relationships/hyperlink" Target="http://hu.wikipedia.org/wiki/S%C3%A1romberke" TargetMode="External"/><Relationship Id="rId34" Type="http://schemas.openxmlformats.org/officeDocument/2006/relationships/hyperlink" Target="http://hu.wikipedia.org/wiki/Florida" TargetMode="External"/><Relationship Id="rId7" Type="http://schemas.openxmlformats.org/officeDocument/2006/relationships/hyperlink" Target="http://hu.wikipedia.org/wiki/Szamosk%C3%B6zy_Istv%C3%A1n" TargetMode="External"/><Relationship Id="rId12" Type="http://schemas.openxmlformats.org/officeDocument/2006/relationships/hyperlink" Target="http://hu.wikipedia.org/wiki/Tam%C3%A1si_%C3%81ron" TargetMode="External"/><Relationship Id="rId17" Type="http://schemas.openxmlformats.org/officeDocument/2006/relationships/hyperlink" Target="http://hu.wikipedia.org/wiki/Gernyeszeg" TargetMode="External"/><Relationship Id="rId25" Type="http://schemas.openxmlformats.org/officeDocument/2006/relationships/hyperlink" Target="http://hu.wikipedia.org/wiki/1952" TargetMode="External"/><Relationship Id="rId33" Type="http://schemas.openxmlformats.org/officeDocument/2006/relationships/hyperlink" Target="http://hu.wikipedia.org/w/index.php?title=Astor&amp;action=edit&amp;redlink=1" TargetMode="External"/><Relationship Id="rId38" Type="http://schemas.openxmlformats.org/officeDocument/2006/relationships/hyperlink" Target="http://hu.wikipedia.org/wiki/Wessel%C3%A9nyi_Mikl%C3%B3s" TargetMode="External"/><Relationship Id="rId2" Type="http://schemas.openxmlformats.org/officeDocument/2006/relationships/hyperlink" Target="http://hu.wikipedia.org/wiki/S%C3%BCt%C5%91_Andr%C3%A1s" TargetMode="External"/><Relationship Id="rId16" Type="http://schemas.openxmlformats.org/officeDocument/2006/relationships/hyperlink" Target="http://hu.wikipedia.org/wiki/Teleki_S%C3%A1muel_(kancell%C3%A1r)" TargetMode="External"/><Relationship Id="rId20" Type="http://schemas.openxmlformats.org/officeDocument/2006/relationships/hyperlink" Target="http://hu.wikipedia.org/wiki/Teleki_S%C3%A1muel_(utaz%C3%B3)" TargetMode="External"/><Relationship Id="rId29" Type="http://schemas.openxmlformats.org/officeDocument/2006/relationships/hyperlink" Target="http://hu.wikipedia.org/wiki/Cs%C3%ADkszereda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hu.wikipedia.org/wiki/Kossuth-d%C3%ADj" TargetMode="External"/><Relationship Id="rId11" Type="http://schemas.openxmlformats.org/officeDocument/2006/relationships/hyperlink" Target="http://hu.wikipedia.org/wiki/1938" TargetMode="External"/><Relationship Id="rId24" Type="http://schemas.openxmlformats.org/officeDocument/2006/relationships/hyperlink" Target="http://hu.wikipedia.org/wiki/T%C5%91k%C3%A9s_L%C3%A1szl%C3%B3" TargetMode="External"/><Relationship Id="rId32" Type="http://schemas.openxmlformats.org/officeDocument/2006/relationships/hyperlink" Target="http://hu.wikipedia.org/wiki/1908" TargetMode="External"/><Relationship Id="rId37" Type="http://schemas.openxmlformats.org/officeDocument/2006/relationships/hyperlink" Target="http://hu.wikipedia.org/wiki/N%C3%A1dor" TargetMode="External"/><Relationship Id="rId5" Type="http://schemas.openxmlformats.org/officeDocument/2006/relationships/hyperlink" Target="http://hu.wikipedia.org/wiki/2006" TargetMode="External"/><Relationship Id="rId15" Type="http://schemas.openxmlformats.org/officeDocument/2006/relationships/hyperlink" Target="http://hu.wikipedia.org/wiki/1966" TargetMode="External"/><Relationship Id="rId23" Type="http://schemas.openxmlformats.org/officeDocument/2006/relationships/hyperlink" Target="http://hu.wikipedia.org/wiki/1916" TargetMode="External"/><Relationship Id="rId28" Type="http://schemas.openxmlformats.org/officeDocument/2006/relationships/hyperlink" Target="http://hu.wikipedia.org/wiki/Venczel_J%C3%B3zsef" TargetMode="External"/><Relationship Id="rId36" Type="http://schemas.openxmlformats.org/officeDocument/2006/relationships/hyperlink" Target="http://hu.wikipedia.org/wiki/Werb%C5%91czy_Istv%C3%A1n" TargetMode="External"/><Relationship Id="rId10" Type="http://schemas.openxmlformats.org/officeDocument/2006/relationships/hyperlink" Target="http://hu.wikipedia.org/wiki/Kolozsv%C3%A1r" TargetMode="External"/><Relationship Id="rId19" Type="http://schemas.openxmlformats.org/officeDocument/2006/relationships/hyperlink" Target="http://hu.wikipedia.org/wiki/Teleki-Bolyai_K%C3%B6nyvt%C3%A1r" TargetMode="External"/><Relationship Id="rId31" Type="http://schemas.openxmlformats.org/officeDocument/2006/relationships/hyperlink" Target="http://hu.wikipedia.org/wiki/V%C3%A1lasz%C3%BAt" TargetMode="External"/><Relationship Id="rId4" Type="http://schemas.openxmlformats.org/officeDocument/2006/relationships/hyperlink" Target="http://hu.wikipedia.org/wiki/1927" TargetMode="External"/><Relationship Id="rId9" Type="http://schemas.openxmlformats.org/officeDocument/2006/relationships/hyperlink" Target="http://hu.wikipedia.org/wiki/Szil%C3%A1gyi_Istv%C3%A1n_(%C3%ADr%C3%B3)" TargetMode="External"/><Relationship Id="rId14" Type="http://schemas.openxmlformats.org/officeDocument/2006/relationships/hyperlink" Target="http://hu.wikipedia.org/wiki/1897" TargetMode="External"/><Relationship Id="rId22" Type="http://schemas.openxmlformats.org/officeDocument/2006/relationships/hyperlink" Target="http://hu.wikipedia.org/wiki/1845" TargetMode="External"/><Relationship Id="rId27" Type="http://schemas.openxmlformats.org/officeDocument/2006/relationships/hyperlink" Target="http://hu.wikipedia.org/wiki/Vastag_Ferenc" TargetMode="External"/><Relationship Id="rId30" Type="http://schemas.openxmlformats.org/officeDocument/2006/relationships/hyperlink" Target="http://hu.wikipedia.org/wiki/Wass_Albert" TargetMode="External"/><Relationship Id="rId35" Type="http://schemas.openxmlformats.org/officeDocument/2006/relationships/hyperlink" Target="http://hu.wikipedia.org/wiki/1998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hu.wikipedia.org/wiki/Szil%C3%A1gy_megye" TargetMode="External"/><Relationship Id="rId13" Type="http://schemas.openxmlformats.org/officeDocument/2006/relationships/hyperlink" Target="http://hu.wikipedia.org/wiki/Kolozs_megye" TargetMode="External"/><Relationship Id="rId3" Type="http://schemas.openxmlformats.org/officeDocument/2006/relationships/hyperlink" Target="http://hu.wikipedia.org/wiki/Temes_megye" TargetMode="External"/><Relationship Id="rId7" Type="http://schemas.openxmlformats.org/officeDocument/2006/relationships/hyperlink" Target="http://hu.wikipedia.org/wiki/Szatm%C3%A1r_megye" TargetMode="External"/><Relationship Id="rId12" Type="http://schemas.openxmlformats.org/officeDocument/2006/relationships/hyperlink" Target="http://hu.wikipedia.org/wiki/Hunyad_megye" TargetMode="External"/><Relationship Id="rId17" Type="http://schemas.openxmlformats.org/officeDocument/2006/relationships/hyperlink" Target="http://hu.wikipedia.org/wiki/Maros_megye" TargetMode="External"/><Relationship Id="rId2" Type="http://schemas.openxmlformats.org/officeDocument/2006/relationships/hyperlink" Target="http://hu.wikipedia.org/wiki/Krass%C3%B3-Sz%C3%B6r%C3%A9ny_megye" TargetMode="External"/><Relationship Id="rId16" Type="http://schemas.openxmlformats.org/officeDocument/2006/relationships/hyperlink" Target="http://hu.wikipedia.org/wiki/Kov%C3%A1szna_megye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hu.wikipedia.org/wiki/M%C3%A1ramaros_megye" TargetMode="External"/><Relationship Id="rId11" Type="http://schemas.openxmlformats.org/officeDocument/2006/relationships/hyperlink" Target="http://hu.wikipedia.org/wiki/Feh%C3%A9r_megye" TargetMode="External"/><Relationship Id="rId5" Type="http://schemas.openxmlformats.org/officeDocument/2006/relationships/hyperlink" Target="http://hu.wikipedia.org/wiki/Bihar_megye" TargetMode="External"/><Relationship Id="rId15" Type="http://schemas.openxmlformats.org/officeDocument/2006/relationships/hyperlink" Target="http://hu.wikipedia.org/wiki/Hargita_megye" TargetMode="External"/><Relationship Id="rId10" Type="http://schemas.openxmlformats.org/officeDocument/2006/relationships/hyperlink" Target="http://hu.wikipedia.org/wiki/Brass%C3%B3_megye" TargetMode="External"/><Relationship Id="rId4" Type="http://schemas.openxmlformats.org/officeDocument/2006/relationships/hyperlink" Target="http://hu.wikipedia.org/wiki/Arad_megye" TargetMode="External"/><Relationship Id="rId9" Type="http://schemas.openxmlformats.org/officeDocument/2006/relationships/hyperlink" Target="http://hu.wikipedia.org/wiki/Beszterce-Nasz%C3%B3d_megye" TargetMode="External"/><Relationship Id="rId14" Type="http://schemas.openxmlformats.org/officeDocument/2006/relationships/hyperlink" Target="http://hu.wikipedia.org/wiki/Szeben_megye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hu.wikipedia.org/wiki/Evang%C3%A9likus" TargetMode="External"/><Relationship Id="rId13" Type="http://schemas.openxmlformats.org/officeDocument/2006/relationships/hyperlink" Target="http://hu.wikipedia.org/wiki/Zsid%C3%B3_vall%C3%A1s" TargetMode="External"/><Relationship Id="rId3" Type="http://schemas.openxmlformats.org/officeDocument/2006/relationships/hyperlink" Target="http://hu.wikipedia.org/wiki/Katolikus_egyh%C3%A1z" TargetMode="External"/><Relationship Id="rId7" Type="http://schemas.openxmlformats.org/officeDocument/2006/relationships/hyperlink" Target="http://hu.wikipedia.org/wiki/Reform%C3%A1tus" TargetMode="External"/><Relationship Id="rId12" Type="http://schemas.openxmlformats.org/officeDocument/2006/relationships/hyperlink" Target="http://hu.wikipedia.org/wiki/Ortodox_kereszt%C3%A9nys%C3%A9g" TargetMode="External"/><Relationship Id="rId2" Type="http://schemas.openxmlformats.org/officeDocument/2006/relationships/hyperlink" Target="http://hu.wikipedia.org/wiki/Kereszt%C3%A9nys%C3%A9g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hu.wikipedia.org/wiki/Protestantizmus" TargetMode="External"/><Relationship Id="rId11" Type="http://schemas.openxmlformats.org/officeDocument/2006/relationships/hyperlink" Target="http://hu.wikipedia.org/wiki/Reform%C3%A1ci%C3%B3" TargetMode="External"/><Relationship Id="rId5" Type="http://schemas.openxmlformats.org/officeDocument/2006/relationships/hyperlink" Target="http://hu.wikipedia.org/wiki/Rom%C3%A1n_g%C3%B6r%C3%B6g_katolikus_egyh%C3%A1z" TargetMode="External"/><Relationship Id="rId10" Type="http://schemas.openxmlformats.org/officeDocument/2006/relationships/hyperlink" Target="http://hu.wikipedia.org/wiki/Unit%C3%A1rius" TargetMode="External"/><Relationship Id="rId4" Type="http://schemas.openxmlformats.org/officeDocument/2006/relationships/hyperlink" Target="http://hu.wikipedia.org/wiki/R%C3%B3mai_katolikus" TargetMode="External"/><Relationship Id="rId9" Type="http://schemas.openxmlformats.org/officeDocument/2006/relationships/hyperlink" Target="http://hu.wikipedia.org/wiki/Baptista" TargetMode="External"/><Relationship Id="rId14" Type="http://schemas.openxmlformats.org/officeDocument/2006/relationships/hyperlink" Target="http://hu.wikipedia.org/wiki/Vall%C3%A1s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hu.wikipedia.org/wiki/Magyar_Auton%C3%B3m_Tartom%C3%A1ny" TargetMode="External"/><Relationship Id="rId13" Type="http://schemas.openxmlformats.org/officeDocument/2006/relationships/hyperlink" Target="http://hu.wikipedia.org/wiki/Gyulafeh%C3%A9rv%C3%A1r" TargetMode="External"/><Relationship Id="rId18" Type="http://schemas.openxmlformats.org/officeDocument/2006/relationships/hyperlink" Target="http://hu.wikipedia.org/wiki/K%C3%A9zdisz%C3%A9k" TargetMode="External"/><Relationship Id="rId26" Type="http://schemas.openxmlformats.org/officeDocument/2006/relationships/hyperlink" Target="http://hu.wikipedia.org/wiki/B%C3%A1ns%C3%A1g" TargetMode="External"/><Relationship Id="rId3" Type="http://schemas.openxmlformats.org/officeDocument/2006/relationships/hyperlink" Target="http://hu.wikipedia.org/wiki/Brass%C3%B3" TargetMode="External"/><Relationship Id="rId21" Type="http://schemas.openxmlformats.org/officeDocument/2006/relationships/hyperlink" Target="http://hu.wikipedia.org/wiki/Cs%C3%ADkszereda" TargetMode="External"/><Relationship Id="rId34" Type="http://schemas.openxmlformats.org/officeDocument/2006/relationships/hyperlink" Target="http://hu.wikipedia.org/wiki/Lugos" TargetMode="External"/><Relationship Id="rId7" Type="http://schemas.openxmlformats.org/officeDocument/2006/relationships/hyperlink" Target="http://hu.wikipedia.org/wiki/Marosv%C3%A1s%C3%A1rhely" TargetMode="External"/><Relationship Id="rId12" Type="http://schemas.openxmlformats.org/officeDocument/2006/relationships/hyperlink" Target="http://hu.wikipedia.org/wiki/D%C3%A9va" TargetMode="External"/><Relationship Id="rId17" Type="http://schemas.openxmlformats.org/officeDocument/2006/relationships/hyperlink" Target="http://hu.wikipedia.org/wiki/K%C3%A9zdiv%C3%A1s%C3%A1rhely" TargetMode="External"/><Relationship Id="rId25" Type="http://schemas.openxmlformats.org/officeDocument/2006/relationships/hyperlink" Target="http://hu.wikipedia.org/wiki/Temesv%C3%A1r" TargetMode="External"/><Relationship Id="rId33" Type="http://schemas.openxmlformats.org/officeDocument/2006/relationships/hyperlink" Target="http://hu.wikipedia.org/wiki/Zilah" TargetMode="External"/><Relationship Id="rId2" Type="http://schemas.openxmlformats.org/officeDocument/2006/relationships/hyperlink" Target="http://hu.wikipedia.org/wiki/Kolozsv%C3%A1r" TargetMode="External"/><Relationship Id="rId16" Type="http://schemas.openxmlformats.org/officeDocument/2006/relationships/hyperlink" Target="http://hu.wikipedia.org/wiki/H%C3%A1romsz%C3%A9k" TargetMode="External"/><Relationship Id="rId20" Type="http://schemas.openxmlformats.org/officeDocument/2006/relationships/hyperlink" Target="http://hu.wikipedia.org/wiki/Medgyes" TargetMode="External"/><Relationship Id="rId29" Type="http://schemas.openxmlformats.org/officeDocument/2006/relationships/hyperlink" Target="http://hu.wikipedia.org/wiki/Arad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hu.wikipedia.org/wiki/Kir%C3%A1lyf%C3%B6ld" TargetMode="External"/><Relationship Id="rId11" Type="http://schemas.openxmlformats.org/officeDocument/2006/relationships/hyperlink" Target="http://hu.wikipedia.org/wiki/Vajdahunyad" TargetMode="External"/><Relationship Id="rId24" Type="http://schemas.openxmlformats.org/officeDocument/2006/relationships/hyperlink" Target="http://hu.wikipedia.org/wiki/Sz%C3%A9kelyek" TargetMode="External"/><Relationship Id="rId32" Type="http://schemas.openxmlformats.org/officeDocument/2006/relationships/hyperlink" Target="http://hu.wikipedia.org/wiki/Resicab%C3%A1nya" TargetMode="External"/><Relationship Id="rId5" Type="http://schemas.openxmlformats.org/officeDocument/2006/relationships/hyperlink" Target="http://hu.wikipedia.org/wiki/Nagyszeben" TargetMode="External"/><Relationship Id="rId15" Type="http://schemas.openxmlformats.org/officeDocument/2006/relationships/hyperlink" Target="http://hu.wikipedia.org/wiki/Sepsiszentgy%C3%B6rgy" TargetMode="External"/><Relationship Id="rId23" Type="http://schemas.openxmlformats.org/officeDocument/2006/relationships/hyperlink" Target="http://hu.wikipedia.org/wiki/Sz%C3%A9kelyudvarhely" TargetMode="External"/><Relationship Id="rId28" Type="http://schemas.openxmlformats.org/officeDocument/2006/relationships/hyperlink" Target="http://hu.wikipedia.org/wiki/Partium" TargetMode="External"/><Relationship Id="rId10" Type="http://schemas.openxmlformats.org/officeDocument/2006/relationships/hyperlink" Target="http://hu.wikipedia.org/wiki/Erd%C3%A9lyi_sz%C3%A1szok" TargetMode="External"/><Relationship Id="rId19" Type="http://schemas.openxmlformats.org/officeDocument/2006/relationships/hyperlink" Target="http://hu.wikipedia.org/wiki/Torda" TargetMode="External"/><Relationship Id="rId31" Type="http://schemas.openxmlformats.org/officeDocument/2006/relationships/hyperlink" Target="http://hu.wikipedia.org/wiki/Szatm%C3%A1rn%C3%A9meti" TargetMode="External"/><Relationship Id="rId4" Type="http://schemas.openxmlformats.org/officeDocument/2006/relationships/hyperlink" Target="http://hu.wikipedia.org/wiki/Barcas%C3%A1g" TargetMode="External"/><Relationship Id="rId9" Type="http://schemas.openxmlformats.org/officeDocument/2006/relationships/hyperlink" Target="http://hu.wikipedia.org/wiki/Beszterce" TargetMode="External"/><Relationship Id="rId14" Type="http://schemas.openxmlformats.org/officeDocument/2006/relationships/hyperlink" Target="http://hu.wikipedia.org/wiki/Erd%C3%A9lyi_Fejedelems%C3%A9g" TargetMode="External"/><Relationship Id="rId22" Type="http://schemas.openxmlformats.org/officeDocument/2006/relationships/hyperlink" Target="http://hu.wikipedia.org/wiki/D%C3%A9s" TargetMode="External"/><Relationship Id="rId27" Type="http://schemas.openxmlformats.org/officeDocument/2006/relationships/hyperlink" Target="http://hu.wikipedia.org/wiki/Nagyv%C3%A1rad" TargetMode="External"/><Relationship Id="rId30" Type="http://schemas.openxmlformats.org/officeDocument/2006/relationships/hyperlink" Target="http://hu.wikipedia.org/wiki/Nagyb%C3%A1nya" TargetMode="External"/><Relationship Id="rId35" Type="http://schemas.openxmlformats.org/officeDocument/2006/relationships/hyperlink" Target="http://hu.wikipedia.org/wiki/M%C3%A1ramarossziget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hu.wikipedia.org/wiki/Cs%C3%ADkszereda" TargetMode="External"/><Relationship Id="rId13" Type="http://schemas.openxmlformats.org/officeDocument/2006/relationships/hyperlink" Target="http://hu.wikipedia.org/wiki/K%C3%A9zdiv%C3%A1s%C3%A1rhely" TargetMode="External"/><Relationship Id="rId3" Type="http://schemas.openxmlformats.org/officeDocument/2006/relationships/hyperlink" Target="http://hu.wikipedia.org/wiki/Kolozsv%C3%A1r" TargetMode="External"/><Relationship Id="rId7" Type="http://schemas.openxmlformats.org/officeDocument/2006/relationships/hyperlink" Target="http://hu.wikipedia.org/wiki/Sz%C3%A9kelyudvarhely" TargetMode="External"/><Relationship Id="rId12" Type="http://schemas.openxmlformats.org/officeDocument/2006/relationships/hyperlink" Target="http://hu.wikipedia.org/wiki/Nagyb%C3%A1nya" TargetMode="External"/><Relationship Id="rId17" Type="http://schemas.openxmlformats.org/officeDocument/2006/relationships/hyperlink" Target="http://hu.wikipedia.org/wiki/Nagyszalonta" TargetMode="External"/><Relationship Id="rId2" Type="http://schemas.openxmlformats.org/officeDocument/2006/relationships/hyperlink" Target="http://hu.wikipedia.org/wiki/Marosv%C3%A1s%C3%A1rhely" TargetMode="External"/><Relationship Id="rId16" Type="http://schemas.openxmlformats.org/officeDocument/2006/relationships/hyperlink" Target="http://hu.wikipedia.org/wiki/Zilah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hu.wikipedia.org/wiki/Szatm%C3%A1rn%C3%A9meti" TargetMode="External"/><Relationship Id="rId11" Type="http://schemas.openxmlformats.org/officeDocument/2006/relationships/hyperlink" Target="http://hu.wikipedia.org/wiki/Arad" TargetMode="External"/><Relationship Id="rId5" Type="http://schemas.openxmlformats.org/officeDocument/2006/relationships/hyperlink" Target="http://hu.wikipedia.org/wiki/Sepsiszentgy%C3%B6rgy" TargetMode="External"/><Relationship Id="rId15" Type="http://schemas.openxmlformats.org/officeDocument/2006/relationships/hyperlink" Target="http://hu.wikipedia.org/wiki/Nagyk%C3%A1roly" TargetMode="External"/><Relationship Id="rId10" Type="http://schemas.openxmlformats.org/officeDocument/2006/relationships/hyperlink" Target="http://hu.wikipedia.org/wiki/Brass%C3%B3" TargetMode="External"/><Relationship Id="rId4" Type="http://schemas.openxmlformats.org/officeDocument/2006/relationships/hyperlink" Target="http://hu.wikipedia.org/wiki/Nagyv%C3%A1rad" TargetMode="External"/><Relationship Id="rId9" Type="http://schemas.openxmlformats.org/officeDocument/2006/relationships/hyperlink" Target="http://hu.wikipedia.org/wiki/Temesv%C3%A1r" TargetMode="External"/><Relationship Id="rId14" Type="http://schemas.openxmlformats.org/officeDocument/2006/relationships/hyperlink" Target="http://hu.wikipedia.org/wiki/Gyergy%C3%B3szentmikl%C3%B3s" TargetMode="Externa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hyperlink" Target="http://hu.wikipedia.org/w/index.php?title=Vis%C3%B3-v%C3%B6lgy&amp;action=edit&amp;redlink=1" TargetMode="External"/><Relationship Id="rId18" Type="http://schemas.openxmlformats.org/officeDocument/2006/relationships/hyperlink" Target="http://hu.wikipedia.org/w/index.php?title=Szatm%C3%A1r_(t%C3%A1jegys%C3%A9g)&amp;action=edit&amp;redlink=1" TargetMode="External"/><Relationship Id="rId26" Type="http://schemas.openxmlformats.org/officeDocument/2006/relationships/hyperlink" Target="http://hu.wikipedia.org/w/index.php?title=Arad-hegyalja&amp;action=edit&amp;redlink=1" TargetMode="External"/><Relationship Id="rId39" Type="http://schemas.openxmlformats.org/officeDocument/2006/relationships/hyperlink" Target="http://hu.wikipedia.org/wiki/Fogarasf%C3%B6ld" TargetMode="External"/><Relationship Id="rId21" Type="http://schemas.openxmlformats.org/officeDocument/2006/relationships/hyperlink" Target="http://hu.wikipedia.org/wiki/T%C3%B6vish%C3%A1t" TargetMode="External"/><Relationship Id="rId34" Type="http://schemas.openxmlformats.org/officeDocument/2006/relationships/hyperlink" Target="http://hu.wikipedia.org/w/index.php?title=H%C3%A1tszeg_(r%C3%A9gi%C3%B3)&amp;action=edit&amp;redlink=1" TargetMode="External"/><Relationship Id="rId42" Type="http://schemas.openxmlformats.org/officeDocument/2006/relationships/hyperlink" Target="http://hu.wikipedia.org/wiki/Aranyossz%C3%A9k" TargetMode="External"/><Relationship Id="rId47" Type="http://schemas.openxmlformats.org/officeDocument/2006/relationships/hyperlink" Target="http://hu.wikipedia.org/wiki/Cs%C3%ADksz%C3%A9k_(t%C3%B6rt%C3%A9nelmi)" TargetMode="External"/><Relationship Id="rId50" Type="http://schemas.openxmlformats.org/officeDocument/2006/relationships/hyperlink" Target="http://hu.wikipedia.org/w/index.php?title=Alcs%C3%ADk&amp;action=edit&amp;redlink=1" TargetMode="External"/><Relationship Id="rId55" Type="http://schemas.openxmlformats.org/officeDocument/2006/relationships/hyperlink" Target="http://hu.wikipedia.org/wiki/K%C3%A9zdisz%C3%A9k_(t%C3%B6rt%C3%A9nelmi)" TargetMode="External"/><Relationship Id="rId7" Type="http://schemas.openxmlformats.org/officeDocument/2006/relationships/hyperlink" Target="http://hu.wikipedia.org/wiki/Sz%C3%B6r%C3%A9nys%C3%A9g" TargetMode="External"/><Relationship Id="rId12" Type="http://schemas.openxmlformats.org/officeDocument/2006/relationships/hyperlink" Target="http://hu.wikipedia.org/w/index.php?title=Iza-v%C3%B6lgy&amp;action=edit&amp;redlink=1" TargetMode="External"/><Relationship Id="rId17" Type="http://schemas.openxmlformats.org/officeDocument/2006/relationships/hyperlink" Target="http://hu.wikipedia.org/wiki/Ugocsa" TargetMode="External"/><Relationship Id="rId25" Type="http://schemas.openxmlformats.org/officeDocument/2006/relationships/hyperlink" Target="http://hu.wikipedia.org/w/index.php?title=Zar%C3%A1nd_(r%C3%A9gi%C3%B3)&amp;action=edit&amp;redlink=1" TargetMode="External"/><Relationship Id="rId33" Type="http://schemas.openxmlformats.org/officeDocument/2006/relationships/hyperlink" Target="http://hu.wikipedia.org/wiki/Keny%C3%A9rmez%C5%91" TargetMode="External"/><Relationship Id="rId38" Type="http://schemas.openxmlformats.org/officeDocument/2006/relationships/hyperlink" Target="http://hu.wikipedia.org/wiki/Kir%C3%A1lyf%C3%B6ld" TargetMode="External"/><Relationship Id="rId46" Type="http://schemas.openxmlformats.org/officeDocument/2006/relationships/hyperlink" Target="http://hu.wikipedia.org/wiki/S%C3%B3vid%C3%A9k" TargetMode="External"/><Relationship Id="rId2" Type="http://schemas.openxmlformats.org/officeDocument/2006/relationships/hyperlink" Target="http://hu.wikipedia.org/wiki/B%C3%A1ns%C3%A1g" TargetMode="External"/><Relationship Id="rId16" Type="http://schemas.openxmlformats.org/officeDocument/2006/relationships/hyperlink" Target="http://hu.wikipedia.org/w/index.php?title=L%C3%A1pos-vid%C3%A9k&amp;action=edit&amp;redlink=1" TargetMode="External"/><Relationship Id="rId20" Type="http://schemas.openxmlformats.org/officeDocument/2006/relationships/hyperlink" Target="http://hu.wikipedia.org/wiki/%C3%89rmell%C3%A9k" TargetMode="External"/><Relationship Id="rId29" Type="http://schemas.openxmlformats.org/officeDocument/2006/relationships/hyperlink" Target="http://hu.wikipedia.org/w/index.php?title=G%C3%B6rg%C3%A9ny-mente&amp;action=edit&amp;redlink=1" TargetMode="External"/><Relationship Id="rId41" Type="http://schemas.openxmlformats.org/officeDocument/2006/relationships/hyperlink" Target="http://hu.wikipedia.org/wiki/H%C3%A9tfalu" TargetMode="External"/><Relationship Id="rId54" Type="http://schemas.openxmlformats.org/officeDocument/2006/relationships/hyperlink" Target="http://hu.wikipedia.org/wiki/Sepsisz%C3%A9k_(t%C3%B6rt%C3%A9nelmi)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hu.wikipedia.org/wiki/Temesk%C3%B6z" TargetMode="External"/><Relationship Id="rId11" Type="http://schemas.openxmlformats.org/officeDocument/2006/relationships/hyperlink" Target="http://hu.wikipedia.org/w/index.php?title=Avas_(r%C3%A9gi%C3%B3)&amp;action=edit&amp;redlink=1" TargetMode="External"/><Relationship Id="rId24" Type="http://schemas.openxmlformats.org/officeDocument/2006/relationships/hyperlink" Target="http://hu.wikipedia.org/w/index.php?title=K%C3%B6r%C3%B6svid%C3%A9k&amp;action=edit&amp;redlink=1" TargetMode="External"/><Relationship Id="rId32" Type="http://schemas.openxmlformats.org/officeDocument/2006/relationships/hyperlink" Target="http://hu.wikipedia.org/w/index.php?title=M%C3%B3cvid%C3%A9k&amp;action=edit&amp;redlink=1" TargetMode="External"/><Relationship Id="rId37" Type="http://schemas.openxmlformats.org/officeDocument/2006/relationships/hyperlink" Target="http://hu.wikipedia.org/w/index.php?title=V%C3%ADzmell%C3%A9k&amp;action=edit&amp;redlink=1" TargetMode="External"/><Relationship Id="rId40" Type="http://schemas.openxmlformats.org/officeDocument/2006/relationships/hyperlink" Target="http://hu.wikipedia.org/wiki/Barcas%C3%A1g" TargetMode="External"/><Relationship Id="rId45" Type="http://schemas.openxmlformats.org/officeDocument/2006/relationships/hyperlink" Target="http://hu.wikipedia.org/wiki/Udvarhelysz%C3%A9k_(t%C3%B6rt%C3%A9nelmi)" TargetMode="External"/><Relationship Id="rId53" Type="http://schemas.openxmlformats.org/officeDocument/2006/relationships/hyperlink" Target="http://hu.wikipedia.org/wiki/H%C3%A1romsz%C3%A9k" TargetMode="External"/><Relationship Id="rId58" Type="http://schemas.openxmlformats.org/officeDocument/2006/relationships/hyperlink" Target="http://hu.wikipedia.org/wiki/Erd%C5%91vid%C3%A9k" TargetMode="External"/><Relationship Id="rId5" Type="http://schemas.openxmlformats.org/officeDocument/2006/relationships/hyperlink" Target="http://hu.wikipedia.org/w/index.php?title=Toront%C3%A1l_(r%C3%A9gi%C3%B3)&amp;action=edit&amp;redlink=1" TargetMode="External"/><Relationship Id="rId15" Type="http://schemas.openxmlformats.org/officeDocument/2006/relationships/hyperlink" Target="http://hu.wikipedia.org/w/index.php?title=K%C5%91v%C3%A1r_(r%C3%A9gi%C3%B3)&amp;action=edit&amp;redlink=1" TargetMode="External"/><Relationship Id="rId23" Type="http://schemas.openxmlformats.org/officeDocument/2006/relationships/hyperlink" Target="http://hu.wikipedia.org/w/index.php?title=Hegyk%C3%B6z_(r%C3%A9gi%C3%B3)&amp;action=edit&amp;redlink=1" TargetMode="External"/><Relationship Id="rId28" Type="http://schemas.openxmlformats.org/officeDocument/2006/relationships/hyperlink" Target="http://hu.wikipedia.org/w/index.php?title=Saj%C3%B3mente&amp;action=edit&amp;redlink=1" TargetMode="External"/><Relationship Id="rId36" Type="http://schemas.openxmlformats.org/officeDocument/2006/relationships/hyperlink" Target="http://hu.wikipedia.org/wiki/Erd%C3%A9lyi_Hegyalja" TargetMode="External"/><Relationship Id="rId49" Type="http://schemas.openxmlformats.org/officeDocument/2006/relationships/hyperlink" Target="http://hu.wikipedia.org/wiki/Felcs%C3%ADk" TargetMode="External"/><Relationship Id="rId57" Type="http://schemas.openxmlformats.org/officeDocument/2006/relationships/hyperlink" Target="http://hu.wikipedia.org/w/index.php?title=Bard%C3%B3c_%C3%A9s_Mikl%C3%B3sv%C3%A1r_fi%C3%BAsz%C3%A9k&amp;action=edit&amp;redlink=1" TargetMode="External"/><Relationship Id="rId10" Type="http://schemas.openxmlformats.org/officeDocument/2006/relationships/hyperlink" Target="http://hu.wikipedia.org/wiki/M%C3%A1ramaros" TargetMode="External"/><Relationship Id="rId19" Type="http://schemas.openxmlformats.org/officeDocument/2006/relationships/hyperlink" Target="http://hu.wikipedia.org/w/index.php?title=Krasznamente&amp;action=edit&amp;redlink=1" TargetMode="External"/><Relationship Id="rId31" Type="http://schemas.openxmlformats.org/officeDocument/2006/relationships/hyperlink" Target="http://hu.wikipedia.org/wiki/Kalotaszeg" TargetMode="External"/><Relationship Id="rId44" Type="http://schemas.openxmlformats.org/officeDocument/2006/relationships/hyperlink" Target="http://hu.wikipedia.org/w/index.php?title=Ny%C3%A1r%C3%A1dmente&amp;action=edit&amp;redlink=1" TargetMode="External"/><Relationship Id="rId52" Type="http://schemas.openxmlformats.org/officeDocument/2006/relationships/hyperlink" Target="http://hu.wikipedia.org/w/index.php?title=K%C3%A1szon_(r%C3%A9gi%C3%B3)&amp;action=edit&amp;redlink=1" TargetMode="External"/><Relationship Id="rId4" Type="http://schemas.openxmlformats.org/officeDocument/2006/relationships/hyperlink" Target="http://hu.wikipedia.org/wiki/Sz%C3%A9kelyf%C3%B6ld" TargetMode="External"/><Relationship Id="rId9" Type="http://schemas.openxmlformats.org/officeDocument/2006/relationships/hyperlink" Target="http://hu.wikipedia.org/w/index.php?title=Alduna&amp;action=edit&amp;redlink=1" TargetMode="External"/><Relationship Id="rId14" Type="http://schemas.openxmlformats.org/officeDocument/2006/relationships/hyperlink" Target="http://hu.wikipedia.org/w/index.php?title=B%C3%A1nyavid%C3%A9k&amp;action=edit&amp;redlink=1" TargetMode="External"/><Relationship Id="rId22" Type="http://schemas.openxmlformats.org/officeDocument/2006/relationships/hyperlink" Target="http://hu.wikipedia.org/wiki/Szil%C3%A1gys%C3%A1g" TargetMode="External"/><Relationship Id="rId27" Type="http://schemas.openxmlformats.org/officeDocument/2006/relationships/hyperlink" Target="http://hu.wikipedia.org/w/index.php?title=Nasz%C3%B3d_(r%C3%A9gi%C3%B3)&amp;action=edit&amp;redlink=1" TargetMode="External"/><Relationship Id="rId30" Type="http://schemas.openxmlformats.org/officeDocument/2006/relationships/hyperlink" Target="http://hu.wikipedia.org/wiki/Mez%C5%91s%C3%A9g" TargetMode="External"/><Relationship Id="rId35" Type="http://schemas.openxmlformats.org/officeDocument/2006/relationships/hyperlink" Target="http://hu.wikipedia.org/w/index.php?title=Zsil-v%C3%B6lgye&amp;action=edit&amp;redlink=1" TargetMode="External"/><Relationship Id="rId43" Type="http://schemas.openxmlformats.org/officeDocument/2006/relationships/hyperlink" Target="http://hu.wikipedia.org/wiki/Marossz%C3%A9k_(t%C3%B6rt%C3%A9nelmi)" TargetMode="External"/><Relationship Id="rId48" Type="http://schemas.openxmlformats.org/officeDocument/2006/relationships/hyperlink" Target="http://hu.wikipedia.org/wiki/Gyergy%C3%B3" TargetMode="External"/><Relationship Id="rId56" Type="http://schemas.openxmlformats.org/officeDocument/2006/relationships/hyperlink" Target="http://hu.wikipedia.org/w/index.php?title=Orbaisz%C3%A9k_(t%C3%B6rt%C3%A9nelmi)&amp;action=edit&amp;redlink=1" TargetMode="External"/><Relationship Id="rId8" Type="http://schemas.openxmlformats.org/officeDocument/2006/relationships/hyperlink" Target="http://hu.wikipedia.org/w/index.php?title=Krass%C3%B3&amp;action=edit&amp;redlink=1" TargetMode="External"/><Relationship Id="rId51" Type="http://schemas.openxmlformats.org/officeDocument/2006/relationships/hyperlink" Target="http://hu.wikipedia.org/wiki/Gyimes" TargetMode="External"/><Relationship Id="rId3" Type="http://schemas.openxmlformats.org/officeDocument/2006/relationships/hyperlink" Target="http://hu.wikipedia.org/wiki/Partiu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 smtClean="0"/>
              <a:t>„HATÁRTALANUL…”</a:t>
            </a:r>
            <a:endParaRPr lang="hu-HU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/>
          </a:p>
          <a:p>
            <a:r>
              <a:rPr lang="hu-HU" dirty="0" smtClean="0"/>
              <a:t>PREMIER MŰVÉSZETI SZAKKÖZÉPISKOLA ÉS SZAKISKOLA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71526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0" i="0" dirty="0" smtClean="0">
                <a:solidFill>
                  <a:srgbClr val="000000"/>
                </a:solidFill>
                <a:effectLst/>
                <a:latin typeface="Linux Libertine"/>
              </a:rPr>
              <a:t>Híres személyek</a:t>
            </a:r>
            <a:endParaRPr lang="hu-HU" b="0" i="0" dirty="0">
              <a:solidFill>
                <a:srgbClr val="000000"/>
              </a:solidFill>
              <a:effectLst/>
              <a:latin typeface="Linux Libertine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2968669" y="1690688"/>
            <a:ext cx="794150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" tooltip="Hunyadi János"/>
              </a:rPr>
              <a:t>Hunyadi János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" tooltip="Zimony"/>
              </a:rPr>
              <a:t>Zimony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4" tooltip="1407"/>
              </a:rPr>
              <a:t>1407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-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5" tooltip="Belgrád"/>
              </a:rPr>
              <a:t>Belgrád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6" tooltip="1456"/>
              </a:rPr>
              <a:t>1456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),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7" tooltip="Erdélyi vajda"/>
              </a:rPr>
              <a:t>erdélyi vajda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 majd Magyarország kormányzója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8" tooltip="I. Mátyás magyar király"/>
              </a:rPr>
              <a:t>Hunyadi Mátyás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9" tooltip="Kolozsvár"/>
              </a:rPr>
              <a:t>Kolozsvár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0" tooltip="1443"/>
              </a:rPr>
              <a:t>1443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-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1" tooltip="Bécs"/>
              </a:rPr>
              <a:t>Bécs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2" tooltip="1490"/>
              </a:rPr>
              <a:t>1490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)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3" tooltip="Magyar Királyság"/>
              </a:rPr>
              <a:t>magyar király</a:t>
            </a:r>
            <a:endParaRPr lang="hu-HU" b="0" i="0" dirty="0" smtClean="0">
              <a:solidFill>
                <a:srgbClr val="252525"/>
              </a:solidFill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sng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4" tooltip="Báthory István"/>
              </a:rPr>
              <a:t>Báthori István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hu-HU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5" tooltip="Szilágysomlyó"/>
              </a:rPr>
              <a:t>Szilágysomlyó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6" tooltip="1533"/>
              </a:rPr>
              <a:t>1533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- </a:t>
            </a:r>
            <a:r>
              <a:rPr lang="hu-HU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7" tooltip="Hrodna"/>
              </a:rPr>
              <a:t>Hrodna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8" tooltip="1586"/>
              </a:rPr>
              <a:t>1586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)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9" tooltip="Erdélyi fejedelmek listája"/>
              </a:rPr>
              <a:t>erdélyi fejedelem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 majd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0" tooltip="Lengyelország"/>
              </a:rPr>
              <a:t>Lengyelország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és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1" tooltip="Litvánia"/>
              </a:rPr>
              <a:t>Litvánia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2" tooltip="Király"/>
              </a:rPr>
              <a:t>királya</a:t>
            </a:r>
            <a:endParaRPr lang="hu-HU" b="0" i="0" dirty="0" smtClean="0">
              <a:solidFill>
                <a:srgbClr val="252525"/>
              </a:solidFill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3" tooltip="Báthory Zsigmond"/>
              </a:rPr>
              <a:t>Báthory Zsigmond</a:t>
            </a:r>
            <a:endParaRPr lang="hu-HU" b="0" i="0" dirty="0" smtClean="0">
              <a:solidFill>
                <a:srgbClr val="252525"/>
              </a:solidFill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4" tooltip="Székely Mózes"/>
              </a:rPr>
              <a:t>Székely Mózes</a:t>
            </a:r>
            <a:endParaRPr lang="hu-HU" b="0" i="0" dirty="0" smtClean="0">
              <a:solidFill>
                <a:srgbClr val="252525"/>
              </a:solidFill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5" tooltip="Bocskai István"/>
              </a:rPr>
              <a:t>Bocskai István</a:t>
            </a:r>
            <a:endParaRPr lang="hu-HU" b="0" i="0" dirty="0" smtClean="0">
              <a:solidFill>
                <a:srgbClr val="252525"/>
              </a:solidFill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6" tooltip="Báthory Gábor"/>
              </a:rPr>
              <a:t>Báthory Gábor</a:t>
            </a:r>
            <a:endParaRPr lang="hu-HU" b="0" i="0" dirty="0" smtClean="0">
              <a:solidFill>
                <a:srgbClr val="252525"/>
              </a:solidFill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7" tooltip="Bethlen Gábor"/>
              </a:rPr>
              <a:t>Bethlen Gábor</a:t>
            </a:r>
            <a:endParaRPr lang="hu-HU" b="0" i="0" dirty="0" smtClean="0">
              <a:solidFill>
                <a:srgbClr val="252525"/>
              </a:solidFill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8" tooltip="Bethlen István (politikus)"/>
              </a:rPr>
              <a:t>Bethlen István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hu-HU" b="0" i="0" dirty="0" err="1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Gernyeszeg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 1874 - Moszkva, 1946) Magyarország miniszterelnöke (1921–1931)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9" tooltip="Bethlen Kata"/>
              </a:rPr>
              <a:t>Bethlen Kata</a:t>
            </a:r>
            <a:endParaRPr lang="hu-HU" b="0" i="0" dirty="0" smtClean="0">
              <a:solidFill>
                <a:srgbClr val="252525"/>
              </a:solidFill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5" tooltip="Bocskai István"/>
              </a:rPr>
              <a:t>Bocskai István</a:t>
            </a:r>
            <a:endParaRPr lang="hu-HU" b="0" i="0" dirty="0">
              <a:solidFill>
                <a:srgbClr val="252525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37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259893" cy="1325563"/>
          </a:xfrm>
        </p:spPr>
        <p:txBody>
          <a:bodyPr/>
          <a:lstStyle/>
          <a:p>
            <a:r>
              <a:rPr lang="hu-HU" dirty="0">
                <a:solidFill>
                  <a:srgbClr val="000000"/>
                </a:solidFill>
                <a:latin typeface="Linux Libertine"/>
              </a:rPr>
              <a:t>Híres személyek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5257800" y="271789"/>
            <a:ext cx="6096000" cy="674030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" tooltip="Ady Endre"/>
              </a:rPr>
              <a:t>Ady Endre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költő, újságíró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" tooltip="Apáczai Csere János"/>
              </a:rPr>
              <a:t>Apáczai Csere János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filozófus, pedagógus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4" tooltip="Áprily Lajos"/>
              </a:rPr>
              <a:t>Áprily Lajos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költő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5" tooltip="Bakfark Bálint"/>
              </a:rPr>
              <a:t>Bakfark Bálint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6" tooltip="Brassó"/>
              </a:rPr>
              <a:t>Brassó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7" tooltip="1507"/>
              </a:rPr>
              <a:t>1507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–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8" tooltip="Padova"/>
              </a:rPr>
              <a:t>Padova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9" tooltip="1576"/>
              </a:rPr>
              <a:t>1576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)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0" tooltip="Zeneszerző"/>
              </a:rPr>
              <a:t>zeneszerző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és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1" tooltip="Lant"/>
              </a:rPr>
              <a:t>lantművész</a:t>
            </a:r>
            <a:endParaRPr lang="hu-HU" b="0" i="0" dirty="0" smtClean="0">
              <a:solidFill>
                <a:srgbClr val="252525"/>
              </a:solidFill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2" tooltip="Bánffy Miklós (író)"/>
              </a:rPr>
              <a:t>Bánffy Miklós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író, festő, politikus és mecénás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3" tooltip="Benedek Elek (író)"/>
              </a:rPr>
              <a:t>Benedek Elek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4" tooltip="Kisbacon"/>
              </a:rPr>
              <a:t>Kisbacon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5" tooltip="1859"/>
              </a:rPr>
              <a:t>1859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– Kisbacon,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6" tooltip="1929"/>
              </a:rPr>
              <a:t>1929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) író, „a nagy mesemondó”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7" tooltip="Bethlen Miklós (kancellár)"/>
              </a:rPr>
              <a:t>Bethlen Miklós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író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8" tooltip="Bod Péter"/>
              </a:rPr>
              <a:t>Bod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8" tooltip="Bod Péter"/>
              </a:rPr>
              <a:t> Péter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író, történész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9" tooltip="Bolyai Farkas"/>
              </a:rPr>
              <a:t>Bolyai Farkas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matematikus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0" tooltip="Bolyai János"/>
              </a:rPr>
              <a:t>Bolyai János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1" tooltip="Kolozsvár"/>
              </a:rPr>
              <a:t>Kolozsvár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2" tooltip="1802"/>
              </a:rPr>
              <a:t>1802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-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3" tooltip="Marosvásárhely"/>
              </a:rPr>
              <a:t>Marosvásárhely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4" tooltip="1860"/>
              </a:rPr>
              <a:t>1860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)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5" tooltip="Matematika"/>
              </a:rPr>
              <a:t>matematikus</a:t>
            </a:r>
            <a:endParaRPr lang="hu-HU" b="0" i="0" dirty="0" smtClean="0">
              <a:solidFill>
                <a:srgbClr val="252525"/>
              </a:solidFill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6" tooltip="Bölöni Farkas Sándor"/>
              </a:rPr>
              <a:t>Bölöni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6" tooltip="Bölöni Farkas Sándor"/>
              </a:rPr>
              <a:t> Farkas Sándor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író és utazó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7" tooltip="Bölöni László"/>
              </a:rPr>
              <a:t>Bölöni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7" tooltip="Bölöni László"/>
              </a:rPr>
              <a:t> László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3" tooltip="Marosvásárhely"/>
              </a:rPr>
              <a:t>Marosvásárhely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8" tooltip="1953"/>
              </a:rPr>
              <a:t>1953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–)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9" tooltip="Labdarúgás"/>
              </a:rPr>
              <a:t>labdarúgó</a:t>
            </a:r>
            <a:endParaRPr lang="hu-HU" b="0" i="0" dirty="0" smtClean="0">
              <a:solidFill>
                <a:srgbClr val="252525"/>
              </a:solidFill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0" tooltip="Brassai Sámuel"/>
              </a:rPr>
              <a:t>Brassai Sámuel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nyelvész és természettudós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1" tooltip="Dávid Ferenc (püspök)"/>
              </a:rPr>
              <a:t>Dávid Ferenc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 az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2" tooltip="Unitárius vallás"/>
              </a:rPr>
              <a:t>unitárius vallás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alapítója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3" tooltip="Bartók Béla"/>
              </a:rPr>
              <a:t>Bartók Béla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4" tooltip="Nagyszentmiklós"/>
              </a:rPr>
              <a:t>Nagyszentmiklós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5" tooltip="1881"/>
              </a:rPr>
              <a:t>1881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-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6" tooltip="New York"/>
              </a:rPr>
              <a:t>New York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7" tooltip="1945"/>
              </a:rPr>
              <a:t>1945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) zeneszerző és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8" tooltip="Zongora"/>
              </a:rPr>
              <a:t>zongoraművész</a:t>
            </a:r>
            <a:endParaRPr lang="hu-HU" b="0" i="0" dirty="0" smtClean="0">
              <a:solidFill>
                <a:srgbClr val="252525"/>
              </a:solidFill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9" tooltip="Cseres Tibor"/>
              </a:rPr>
              <a:t>Cseres Tibor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hu-HU" b="0" i="0" u="sng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40" tooltip="Gyergyóremete"/>
              </a:rPr>
              <a:t>Gyergyóremete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41" tooltip="1915"/>
              </a:rPr>
              <a:t>1915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–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42" tooltip="Budapest"/>
              </a:rPr>
              <a:t>Budapest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43" tooltip="1993"/>
              </a:rPr>
              <a:t>1993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) író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44" tooltip="Domokos Pál Péter"/>
              </a:rPr>
              <a:t>Domokos Pál Péter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hu-HU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45" tooltip="Csíksomlyó"/>
              </a:rPr>
              <a:t>Csíkvárdotfalva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46" tooltip="1901"/>
              </a:rPr>
              <a:t>1901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– Budapest) tanár, történész,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47" tooltip="Néprajz"/>
              </a:rPr>
              <a:t>etnográfus</a:t>
            </a:r>
            <a:endParaRPr lang="hu-HU" b="0" i="0" dirty="0" smtClean="0">
              <a:solidFill>
                <a:srgbClr val="252525"/>
              </a:solidFill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48" tooltip="Dsida Jenő"/>
              </a:rPr>
              <a:t>Dsida Jenő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költő</a:t>
            </a:r>
            <a:endParaRPr lang="hu-HU" b="0" i="0" dirty="0">
              <a:solidFill>
                <a:srgbClr val="252525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856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345493" cy="1325563"/>
          </a:xfrm>
        </p:spPr>
        <p:txBody>
          <a:bodyPr/>
          <a:lstStyle/>
          <a:p>
            <a:r>
              <a:rPr lang="hu-HU" dirty="0" smtClean="0">
                <a:solidFill>
                  <a:srgbClr val="000000"/>
                </a:solidFill>
                <a:latin typeface="Linux Libertine"/>
              </a:rPr>
              <a:t>Híres személyek</a:t>
            </a: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4183693" y="58847"/>
            <a:ext cx="64007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" tooltip="Eckstein-Kovács Péter"/>
              </a:rPr>
              <a:t>Eckstein-Kovács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" tooltip="Eckstein-Kovács Péter"/>
              </a:rPr>
              <a:t> Péter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" tooltip="Kolozsvár"/>
              </a:rPr>
              <a:t>Kolozsvár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4" tooltip="1956"/>
              </a:rPr>
              <a:t>1956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)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5" tooltip="Politikus"/>
              </a:rPr>
              <a:t>politikus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 romániai parlamenti képviselő, volt miniszter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6" tooltip="Hervay Gizella"/>
              </a:rPr>
              <a:t>Hervay Gizella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költő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7" tooltip="Irinyi János"/>
              </a:rPr>
              <a:t>Irinyi János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a zajtalan gyufa feltalálója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8" tooltip="Irinyi József"/>
              </a:rPr>
              <a:t>Irinyi József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a márciusi ifjak egyike, a 12 pont megszövegezője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9" tooltip="Hunyady Sándor"/>
              </a:rPr>
              <a:t>Hunyady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9" tooltip="Hunyady Sándor"/>
              </a:rPr>
              <a:t> Sándor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író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0" tooltip="Jósika Miklós"/>
              </a:rPr>
              <a:t>Jósika Miklós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író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1" tooltip="Kájoni János"/>
              </a:rPr>
              <a:t>Kájoni János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énekköltő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2" tooltip="Kányádi Sándor"/>
              </a:rPr>
              <a:t>Kányádi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2" tooltip="Kányádi Sándor"/>
              </a:rPr>
              <a:t> Sándor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költő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3" tooltip="Karácsony Benő"/>
              </a:rPr>
              <a:t>Karácsony Benő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író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4" tooltip="Kemény Zsigmond"/>
              </a:rPr>
              <a:t>Kemény Zsigmond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író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5" tooltip="Keresztes Ildikó"/>
              </a:rPr>
              <a:t>Keresztes Ildikó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énekesnő, színésznő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6" tooltip="Kölcsey Ferenc"/>
              </a:rPr>
              <a:t>Kölcsey Ferenc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hu-HU" b="0" i="0" dirty="0" err="1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Sződemeter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 1790. augusztus 8. – Szatmárcseke, 1838. augusztus 24.) költő, politikus és nyelvújító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7" tooltip="Kőrösi Csoma Sándor"/>
              </a:rPr>
              <a:t>Kőrösi Csoma Sándor</a:t>
            </a:r>
            <a:endParaRPr lang="hu-HU" b="0" i="0" dirty="0" smtClean="0">
              <a:solidFill>
                <a:srgbClr val="252525"/>
              </a:solidFill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8" tooltip="Kós Károly (építész)"/>
              </a:rPr>
              <a:t>Kós Károly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9" tooltip="Temesvár"/>
              </a:rPr>
              <a:t>Temesvár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0" tooltip="1883"/>
              </a:rPr>
              <a:t>1883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–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" tooltip="Kolozsvár"/>
              </a:rPr>
              <a:t>Kolozsvár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1" tooltip="1977"/>
              </a:rPr>
              <a:t>1977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) építész, író, grafikus, könyvtervező, szerkesztő, könyvkiadó, tanár, politikus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2" tooltip="Kriza János"/>
              </a:rPr>
              <a:t>Kriza János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néprajztudós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3" tooltip="Kun Béla"/>
              </a:rPr>
              <a:t>Kun Béla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hu-HU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4" tooltip="Szilágycseh"/>
              </a:rPr>
              <a:t>Szilágycseh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5" tooltip="1886"/>
              </a:rPr>
              <a:t>1886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- </a:t>
            </a:r>
            <a:r>
              <a:rPr lang="hu-HU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6" tooltip="Gulág"/>
              </a:rPr>
              <a:t>Gulág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7" tooltip="1938"/>
              </a:rPr>
              <a:t>1938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), a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8" tooltip="Magyarországi Tanácsköztársaság"/>
              </a:rPr>
              <a:t>Magyarországi Tanácsköztársaság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vezetője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9" tooltip="Kurtág György"/>
              </a:rPr>
              <a:t>Kurtág György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hu-HU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0" tooltip="Lugos"/>
              </a:rPr>
              <a:t>Lugos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1" tooltip="1926"/>
              </a:rPr>
              <a:t>1926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) zeneszerző</a:t>
            </a:r>
            <a:endParaRPr lang="hu-HU" b="0" i="0" dirty="0">
              <a:solidFill>
                <a:srgbClr val="252525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191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107499" cy="1325563"/>
          </a:xfrm>
        </p:spPr>
        <p:txBody>
          <a:bodyPr/>
          <a:lstStyle/>
          <a:p>
            <a:r>
              <a:rPr lang="hu-HU" dirty="0">
                <a:solidFill>
                  <a:srgbClr val="000000"/>
                </a:solidFill>
                <a:latin typeface="Linux Libertine"/>
              </a:rPr>
              <a:t>Híres személyek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4588701" y="365125"/>
            <a:ext cx="6096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" tooltip="Ligeti György"/>
              </a:rPr>
              <a:t>Ligeti György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hu-HU" b="0" i="1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hu-HU" b="0" i="1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" tooltip="Dicsőszentmárton"/>
              </a:rPr>
              <a:t>Dicsőszentmárton</a:t>
            </a:r>
            <a:r>
              <a:rPr lang="hu-HU" b="0" i="1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hu-HU" b="0" i="1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4" tooltip="1923"/>
              </a:rPr>
              <a:t>1923</a:t>
            </a:r>
            <a:r>
              <a:rPr lang="hu-HU" b="0" i="1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- Bécs, </a:t>
            </a:r>
            <a:r>
              <a:rPr lang="hu-HU" b="0" i="1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5" tooltip="2006"/>
              </a:rPr>
              <a:t>2006</a:t>
            </a:r>
            <a:r>
              <a:rPr lang="hu-HU" b="0" i="1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) zeneszerző</a:t>
            </a:r>
            <a:endParaRPr lang="hu-HU" b="0" i="0" dirty="0" smtClean="0">
              <a:solidFill>
                <a:srgbClr val="252525"/>
              </a:solidFill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6" tooltip="Makkai Sándor"/>
              </a:rPr>
              <a:t>Makkai Sándor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író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7" tooltip="Moyses Márton"/>
              </a:rPr>
              <a:t>Moyses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7" tooltip="Moyses Márton"/>
              </a:rPr>
              <a:t> Márton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mártír költő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8" tooltip="Markó Béla"/>
              </a:rPr>
              <a:t>Markó Béla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9" tooltip="Kézdivásárhely"/>
              </a:rPr>
              <a:t>Kézdivásárhely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0" tooltip="1951"/>
              </a:rPr>
              <a:t>1951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) író, politikus, pártelnök, Románia miniszterelnök-helyettese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1" tooltip="Márton Áron"/>
              </a:rPr>
              <a:t>Márton Áron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hu-HU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2" tooltip="Csíkszentdomokos"/>
              </a:rPr>
              <a:t>Csíkszentdomokos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3" tooltip="1896"/>
              </a:rPr>
              <a:t>1896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–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4" tooltip="Gyulafehérvár"/>
              </a:rPr>
              <a:t>Gyulafehérvár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5" tooltip="1980"/>
              </a:rPr>
              <a:t>1980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) az </a:t>
            </a:r>
            <a:r>
              <a:rPr lang="hu-HU" b="0" i="0" u="none" strike="noStrike" dirty="0" smtClean="0">
                <a:solidFill>
                  <a:srgbClr val="A55858"/>
                </a:solidFill>
                <a:effectLst/>
                <a:latin typeface="Arial" panose="020B0604020202020204" pitchFamily="34" charset="0"/>
                <a:hlinkClick r:id="rId16" tooltip="Gyulafehérvári Főegyházmegye (a lap nem létezik)"/>
              </a:rPr>
              <a:t>Erdélyi Katolikus Egyház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püspöke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7" tooltip="Mikes Kelemen"/>
              </a:rPr>
              <a:t>Mikes Kelemen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író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8" tooltip="Misztótfalusi Kis Miklós"/>
              </a:rPr>
              <a:t>Misztótfalusi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8" tooltip="Misztótfalusi Kis Miklós"/>
              </a:rPr>
              <a:t> Kis Miklós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nyomdász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9" tooltip="Nyirő József"/>
              </a:rPr>
              <a:t>Nyirő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9" tooltip="Nyirő József"/>
              </a:rPr>
              <a:t> József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író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0" tooltip="Nyulas Ferenc"/>
              </a:rPr>
              <a:t>Nyulas Ferenc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orvos, kémikus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1" tooltip="Orbán Balázs"/>
              </a:rPr>
              <a:t>Orbán Balázs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író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2" tooltip="Páskándi Géza"/>
              </a:rPr>
              <a:t>Páskándi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2" tooltip="Páskándi Géza"/>
              </a:rPr>
              <a:t> Géza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költő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3" tooltip="Prohászka Lajos"/>
              </a:rPr>
              <a:t>Prohászka Lajos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4" tooltip="Brassó"/>
              </a:rPr>
              <a:t>Brassó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5" tooltip="1897"/>
              </a:rPr>
              <a:t>1897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– Budapest,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6" tooltip="1963"/>
              </a:rPr>
              <a:t>1963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) a </a:t>
            </a:r>
            <a:r>
              <a:rPr lang="hu-HU" b="0" i="0" u="none" strike="noStrike" dirty="0" err="1" smtClean="0">
                <a:solidFill>
                  <a:srgbClr val="A55858"/>
                </a:solidFill>
                <a:effectLst/>
                <a:latin typeface="Arial" panose="020B0604020202020204" pitchFamily="34" charset="0"/>
                <a:hlinkClick r:id="rId27" tooltip="Kultúrfilozófia (a lap nem létezik)"/>
              </a:rPr>
              <a:t>kultúrfilozófia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és a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8" tooltip="Pedagógia"/>
              </a:rPr>
              <a:t>neveléstudomány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művelője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9" tooltip="Rajk László"/>
              </a:rPr>
              <a:t>Rajk László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0" tooltip="Székelyudvarhely"/>
              </a:rPr>
              <a:t>Székelyudvarhely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1" tooltip="1909"/>
              </a:rPr>
              <a:t>1909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– Budapest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2" tooltip="1949"/>
              </a:rPr>
              <a:t>1949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), 1946–1949 között Magyarország belügy-, majd külügyminisztere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3" tooltip="Reményik Sándor"/>
              </a:rPr>
              <a:t>Reményik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3" tooltip="Reményik Sándor"/>
              </a:rPr>
              <a:t> Sándor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költő</a:t>
            </a:r>
            <a:endParaRPr lang="hu-HU" b="0" i="0" dirty="0">
              <a:solidFill>
                <a:srgbClr val="252525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610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2894556" cy="1325563"/>
          </a:xfrm>
        </p:spPr>
        <p:txBody>
          <a:bodyPr/>
          <a:lstStyle/>
          <a:p>
            <a:r>
              <a:rPr lang="hu-HU" dirty="0">
                <a:solidFill>
                  <a:srgbClr val="000000"/>
                </a:solidFill>
                <a:latin typeface="Linux Libertine"/>
              </a:rPr>
              <a:t>Híres személyek</a:t>
            </a: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4584526" y="58847"/>
            <a:ext cx="70271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" tooltip="Sütő András"/>
              </a:rPr>
              <a:t>Sütő András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" tooltip="Pusztakamarás"/>
              </a:rPr>
              <a:t>Pusztakamarás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4" tooltip="1927"/>
              </a:rPr>
              <a:t>1927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– Budapest,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5" tooltip="2006"/>
              </a:rPr>
              <a:t>2006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)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6" tooltip="Kossuth-díj"/>
              </a:rPr>
              <a:t>Kossuth-díjas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író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7" tooltip="Szamosközy István"/>
              </a:rPr>
              <a:t>Szamosközy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7" tooltip="Szamosközy István"/>
              </a:rPr>
              <a:t> István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történetíró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8" tooltip="Szilágyi Domokos"/>
              </a:rPr>
              <a:t>Szilágyi Domokos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költő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9" tooltip="Szilágyi István (író)"/>
              </a:rPr>
              <a:t>Szilágyi István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0" tooltip="Kolozsvár"/>
              </a:rPr>
              <a:t>Kolozsvár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1" tooltip="1938"/>
              </a:rPr>
              <a:t>1938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) író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2" tooltip="Tamási Áron"/>
              </a:rPr>
              <a:t>Tamási Áron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hu-HU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3" tooltip="Farkaslaka"/>
              </a:rPr>
              <a:t>Farkaslaka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4" tooltip="1897"/>
              </a:rPr>
              <a:t>1897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– Budapest,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5" tooltip="1966"/>
              </a:rPr>
              <a:t>1966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) Kossuth-díjas író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6" tooltip="Teleki Sámuel (kancellár)"/>
              </a:rPr>
              <a:t>Teleki Sámuel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hu-HU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7" tooltip="Gernyeszeg"/>
              </a:rPr>
              <a:t>Gernyeszeg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8" tooltip="1739"/>
              </a:rPr>
              <a:t>1739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– Bécs, 1822) erdélyi kancellár, a marosvásárhelyi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9" tooltip="Teleki-Bolyai Könyvtár"/>
              </a:rPr>
              <a:t>Teleki Téka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alapítója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0" tooltip="Teleki Sámuel (utazó)"/>
              </a:rPr>
              <a:t>Teleki Sámuel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hu-HU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1" tooltip="Sáromberke"/>
              </a:rPr>
              <a:t>Sáromberke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2" tooltip="1845"/>
              </a:rPr>
              <a:t>1845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– Budapest,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3" tooltip="1916"/>
              </a:rPr>
              <a:t>1916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) utazó, felfedező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4" tooltip="Tőkés László"/>
              </a:rPr>
              <a:t>Tőkés László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0" tooltip="Kolozsvár"/>
              </a:rPr>
              <a:t>Kolozsvár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5" tooltip="1952"/>
              </a:rPr>
              <a:t>1952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) református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6" tooltip="Püspök"/>
              </a:rPr>
              <a:t>püspök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 pártelnök, romániai parlamenti és európai uniós képviselő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7" tooltip="Vastag Ferenc"/>
              </a:rPr>
              <a:t>Vastag Ferenc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ökölvívó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8" tooltip="Venczel József"/>
              </a:rPr>
              <a:t>Venczel József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9" tooltip="Csíkszereda"/>
              </a:rPr>
              <a:t>Csíkszereda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 1913. november 4. –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0" tooltip="Kolozsvár"/>
              </a:rPr>
              <a:t>Kolozsvár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 1972. március 16.) társadalomkutató, egyetemi tanár, közíró; meghatározó személyisége a két világháború közti erdélyi magyar szociológiának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0" tooltip="Wass Albert"/>
              </a:rPr>
              <a:t>Wass Albert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1" tooltip="Válaszút"/>
              </a:rPr>
              <a:t>Válaszút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2" tooltip="1908"/>
              </a:rPr>
              <a:t>1908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– </a:t>
            </a:r>
            <a:r>
              <a:rPr lang="hu-HU" b="0" i="0" u="none" strike="noStrike" dirty="0" err="1" smtClean="0">
                <a:solidFill>
                  <a:srgbClr val="A55858"/>
                </a:solidFill>
                <a:effectLst/>
                <a:latin typeface="Arial" panose="020B0604020202020204" pitchFamily="34" charset="0"/>
                <a:hlinkClick r:id="rId33" tooltip="Astor (a lap nem létezik)"/>
              </a:rPr>
              <a:t>Astor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4" tooltip="Florida"/>
              </a:rPr>
              <a:t>Florida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5" tooltip="1998"/>
              </a:rPr>
              <a:t>1998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) író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6" tooltip="Werbőczy István"/>
              </a:rPr>
              <a:t>Werbőczy István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(1458 körül – Buda, 1541. október 13.); királyi ítélőmester, királyi személynök, majd Magyarország </a:t>
            </a: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7" tooltip="Nádor"/>
              </a:rPr>
              <a:t>nádora</a:t>
            </a:r>
            <a:endParaRPr lang="hu-HU" b="0" i="0" dirty="0" smtClean="0">
              <a:solidFill>
                <a:srgbClr val="252525"/>
              </a:solidFill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8" tooltip="Wesselényi Miklós"/>
              </a:rPr>
              <a:t>Wesselényi Miklós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hu-HU" b="0" i="0" dirty="0" err="1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Zsibó</a:t>
            </a:r>
            <a:r>
              <a:rPr lang="hu-H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 1796. december 30. – Pest, 1850. április 21.) reformkori politikus, az „árvízi hajós”</a:t>
            </a:r>
            <a:endParaRPr lang="hu-HU" b="0" i="0" dirty="0">
              <a:solidFill>
                <a:srgbClr val="252525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997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5362184" cy="1125472"/>
          </a:xfrm>
        </p:spPr>
        <p:txBody>
          <a:bodyPr/>
          <a:lstStyle/>
          <a:p>
            <a:r>
              <a:rPr lang="hu-HU" b="1" dirty="0" smtClean="0"/>
              <a:t>KELLEMES UTAZÁST!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193700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ERDÉLY</a:t>
            </a:r>
            <a:endParaRPr lang="hu-HU" b="1" dirty="0"/>
          </a:p>
        </p:txBody>
      </p:sp>
      <p:pic>
        <p:nvPicPr>
          <p:cNvPr id="1026" name="Picture 2" descr="Erdély címer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963439"/>
            <a:ext cx="3369500" cy="3880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rtalom helye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11116898"/>
              </p:ext>
            </p:extLst>
          </p:nvPr>
        </p:nvGraphicFramePr>
        <p:xfrm>
          <a:off x="5999966" y="1963439"/>
          <a:ext cx="6062598" cy="2771280"/>
        </p:xfrm>
        <a:graphic>
          <a:graphicData uri="http://schemas.openxmlformats.org/drawingml/2006/table">
            <a:tbl>
              <a:tblPr/>
              <a:tblGrid>
                <a:gridCol w="3031299"/>
                <a:gridCol w="3031299"/>
              </a:tblGrid>
              <a:tr h="2771280">
                <a:tc>
                  <a:txBody>
                    <a:bodyPr/>
                    <a:lstStyle/>
                    <a:p>
                      <a:pPr fontAlgn="t"/>
                      <a:r>
                        <a:rPr lang="hu-HU" b="1" dirty="0">
                          <a:effectLst/>
                        </a:rPr>
                        <a:t>Egyéb nevei</a:t>
                      </a:r>
                      <a:endParaRPr lang="hu-HU" dirty="0">
                        <a:effectLst/>
                      </a:endParaRPr>
                    </a:p>
                  </a:txBody>
                  <a:tcPr marL="47625" marR="28575" marT="47625" marB="47625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3200" b="1" i="0" dirty="0" err="1">
                          <a:effectLst/>
                        </a:rPr>
                        <a:t>Transilvania</a:t>
                      </a:r>
                      <a:r>
                        <a:rPr lang="hu-HU" sz="3200" b="1" i="0" dirty="0">
                          <a:effectLst/>
                        </a:rPr>
                        <a:t> / </a:t>
                      </a:r>
                      <a:endParaRPr lang="hu-HU" sz="3200" b="1" i="0" dirty="0" smtClean="0">
                        <a:effectLst/>
                      </a:endParaRPr>
                    </a:p>
                    <a:p>
                      <a:r>
                        <a:rPr lang="hu-HU" sz="3200" b="1" i="0" dirty="0" err="1" smtClean="0">
                          <a:effectLst/>
                        </a:rPr>
                        <a:t>Ardeal</a:t>
                      </a:r>
                      <a:r>
                        <a:rPr lang="hu-HU" sz="3200" i="0" dirty="0">
                          <a:effectLst/>
                        </a:rPr>
                        <a:t/>
                      </a:r>
                      <a:br>
                        <a:rPr lang="hu-HU" sz="3200" i="0" dirty="0">
                          <a:effectLst/>
                        </a:rPr>
                      </a:br>
                      <a:r>
                        <a:rPr lang="hu-HU" sz="3200" b="1" i="0" dirty="0" err="1">
                          <a:effectLst/>
                        </a:rPr>
                        <a:t>Siebenbürgen</a:t>
                      </a:r>
                      <a:r>
                        <a:rPr lang="hu-HU" sz="3200" b="1" i="0" dirty="0">
                          <a:effectLst/>
                        </a:rPr>
                        <a:t/>
                      </a:r>
                      <a:br>
                        <a:rPr lang="hu-HU" sz="3200" b="1" i="0" dirty="0">
                          <a:effectLst/>
                        </a:rPr>
                      </a:br>
                      <a:r>
                        <a:rPr lang="hu-HU" sz="3200" b="1" i="0" dirty="0" err="1">
                          <a:effectLst/>
                        </a:rPr>
                        <a:t>Siweberjen</a:t>
                      </a:r>
                      <a:endParaRPr lang="hu-HU" sz="3200" i="0" dirty="0">
                        <a:effectLst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1321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NÉPESSÉG</a:t>
            </a:r>
            <a:endParaRPr lang="hu-HU" b="1" dirty="0"/>
          </a:p>
        </p:txBody>
      </p:sp>
      <p:graphicFrame>
        <p:nvGraphicFramePr>
          <p:cNvPr id="7" name="Kép helye 6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1769597251"/>
              </p:ext>
            </p:extLst>
          </p:nvPr>
        </p:nvGraphicFramePr>
        <p:xfrm>
          <a:off x="5183188" y="1039659"/>
          <a:ext cx="6816748" cy="5373666"/>
        </p:xfrm>
        <a:graphic>
          <a:graphicData uri="http://schemas.openxmlformats.org/drawingml/2006/table">
            <a:tbl>
              <a:tblPr/>
              <a:tblGrid>
                <a:gridCol w="1704187"/>
                <a:gridCol w="1704187"/>
                <a:gridCol w="1704187"/>
                <a:gridCol w="1704187"/>
              </a:tblGrid>
              <a:tr h="628874">
                <a:tc gridSpan="4">
                  <a:txBody>
                    <a:bodyPr/>
                    <a:lstStyle/>
                    <a:p>
                      <a:pPr algn="ctr"/>
                      <a:r>
                        <a:rPr lang="hu-HU" sz="2000" dirty="0">
                          <a:solidFill>
                            <a:srgbClr val="C00000"/>
                          </a:solidFill>
                          <a:effectLst/>
                        </a:rPr>
                        <a:t>A tágabban értelmezett Erdély</a:t>
                      </a:r>
                    </a:p>
                  </a:txBody>
                  <a:tcPr marL="53671" marR="53671" marT="26836" marB="26836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628874">
                <a:tc rowSpan="2">
                  <a:txBody>
                    <a:bodyPr/>
                    <a:lstStyle/>
                    <a:p>
                      <a:pPr algn="ctr"/>
                      <a:r>
                        <a:rPr lang="hu-HU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Bánát</a:t>
                      </a:r>
                      <a:endParaRPr lang="hu-HU" sz="18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53671" marR="53671" marT="26836" marB="26836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u-HU" sz="20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Partium</a:t>
                      </a:r>
                      <a:endParaRPr lang="hu-HU" sz="20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53671" marR="53671" marT="26836" marB="26836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sz="2000" dirty="0">
                          <a:solidFill>
                            <a:srgbClr val="C00000"/>
                          </a:solidFill>
                          <a:effectLst/>
                        </a:rPr>
                        <a:t>Történelmi Erdély</a:t>
                      </a:r>
                    </a:p>
                  </a:txBody>
                  <a:tcPr marL="53671" marR="53671" marT="26836" marB="26836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628874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20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53671" marR="53671" marT="26836" marB="26836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Székelyföld</a:t>
                      </a:r>
                      <a:endParaRPr lang="hu-HU" sz="20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53671" marR="53671" marT="26836" marB="26836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487044"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800" u="none" strike="noStrike" dirty="0" err="1">
                          <a:solidFill>
                            <a:srgbClr val="C00000"/>
                          </a:solidFill>
                          <a:effectLst/>
                          <a:hlinkClick r:id="rId2" tooltip="Krassó-Szörény megye"/>
                        </a:rPr>
                        <a:t>Krassó-Szörény</a:t>
                      </a:r>
                      <a:r>
                        <a:rPr lang="hu-HU" sz="1800" u="none" strike="noStrike" dirty="0">
                          <a:solidFill>
                            <a:srgbClr val="C00000"/>
                          </a:solidFill>
                          <a:effectLst/>
                          <a:hlinkClick r:id="rId2" tooltip="Krassó-Szörény megye"/>
                        </a:rPr>
                        <a:t> megye</a:t>
                      </a:r>
                      <a:endParaRPr lang="hu-HU" sz="180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800" u="none" strike="noStrike" dirty="0">
                          <a:solidFill>
                            <a:srgbClr val="C00000"/>
                          </a:solidFill>
                          <a:effectLst/>
                          <a:hlinkClick r:id="rId3" tooltip="Temes megye"/>
                        </a:rPr>
                        <a:t>Temes megye</a:t>
                      </a:r>
                      <a:endParaRPr lang="hu-HU" sz="18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53671" marR="53671" marT="26836" marB="26836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2000" u="none" strike="noStrike">
                          <a:solidFill>
                            <a:srgbClr val="C00000"/>
                          </a:solidFill>
                          <a:effectLst/>
                          <a:hlinkClick r:id="rId4" tooltip="Arad megye"/>
                        </a:rPr>
                        <a:t>Arad megye</a:t>
                      </a:r>
                      <a:endParaRPr lang="hu-HU" sz="200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2000" u="none" strike="noStrike">
                          <a:solidFill>
                            <a:srgbClr val="C00000"/>
                          </a:solidFill>
                          <a:effectLst/>
                          <a:hlinkClick r:id="rId5" tooltip="Bihar megye"/>
                        </a:rPr>
                        <a:t>Bihar megye</a:t>
                      </a:r>
                      <a:endParaRPr lang="hu-HU" sz="200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2000" u="none" strike="noStrike">
                          <a:solidFill>
                            <a:srgbClr val="C00000"/>
                          </a:solidFill>
                          <a:effectLst/>
                          <a:hlinkClick r:id="rId6" tooltip="Máramaros megye"/>
                        </a:rPr>
                        <a:t>Máramaros megye</a:t>
                      </a:r>
                      <a:endParaRPr lang="hu-HU" sz="200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2000" u="none" strike="noStrike">
                          <a:solidFill>
                            <a:srgbClr val="C00000"/>
                          </a:solidFill>
                          <a:effectLst/>
                          <a:hlinkClick r:id="rId7" tooltip="Szatmár megye"/>
                        </a:rPr>
                        <a:t>Szatmár megye</a:t>
                      </a:r>
                      <a:endParaRPr lang="hu-HU" sz="200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2000" u="none" strike="noStrike">
                          <a:solidFill>
                            <a:srgbClr val="C00000"/>
                          </a:solidFill>
                          <a:effectLst/>
                          <a:hlinkClick r:id="rId8" tooltip="Szilágy megye"/>
                        </a:rPr>
                        <a:t>Szilágy megye</a:t>
                      </a:r>
                      <a:endParaRPr lang="hu-HU" sz="200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53671" marR="53671" marT="26836" marB="26836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2000" u="none" strike="noStrike" dirty="0" err="1">
                          <a:solidFill>
                            <a:srgbClr val="C00000"/>
                          </a:solidFill>
                          <a:effectLst/>
                          <a:hlinkClick r:id="rId9" tooltip="Beszterce-Naszód megye"/>
                        </a:rPr>
                        <a:t>Beszterce-Naszód</a:t>
                      </a:r>
                      <a:r>
                        <a:rPr lang="hu-HU" sz="2000" u="none" strike="noStrike" dirty="0">
                          <a:solidFill>
                            <a:srgbClr val="C00000"/>
                          </a:solidFill>
                          <a:effectLst/>
                          <a:hlinkClick r:id="rId9" tooltip="Beszterce-Naszód megye"/>
                        </a:rPr>
                        <a:t> megye</a:t>
                      </a:r>
                      <a:endParaRPr lang="hu-HU" sz="200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2000" u="none" strike="noStrike" dirty="0">
                          <a:solidFill>
                            <a:srgbClr val="C00000"/>
                          </a:solidFill>
                          <a:effectLst/>
                          <a:hlinkClick r:id="rId10" tooltip="Brassó megye"/>
                        </a:rPr>
                        <a:t>Brassó megye</a:t>
                      </a:r>
                      <a:endParaRPr lang="hu-HU" sz="200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2000" u="none" strike="noStrike" dirty="0">
                          <a:solidFill>
                            <a:srgbClr val="C00000"/>
                          </a:solidFill>
                          <a:effectLst/>
                          <a:hlinkClick r:id="rId11" tooltip="Fehér megye"/>
                        </a:rPr>
                        <a:t>Fehér megye</a:t>
                      </a:r>
                      <a:endParaRPr lang="hu-HU" sz="200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2000" u="none" strike="noStrike" dirty="0">
                          <a:solidFill>
                            <a:srgbClr val="C00000"/>
                          </a:solidFill>
                          <a:effectLst/>
                          <a:hlinkClick r:id="rId12" tooltip="Hunyad megye"/>
                        </a:rPr>
                        <a:t>Hunyad megye</a:t>
                      </a:r>
                      <a:endParaRPr lang="hu-HU" sz="200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2000" u="none" strike="noStrike" dirty="0">
                          <a:solidFill>
                            <a:srgbClr val="C00000"/>
                          </a:solidFill>
                          <a:effectLst/>
                          <a:hlinkClick r:id="rId13" tooltip="Kolozs megye"/>
                        </a:rPr>
                        <a:t>Kolozs megye</a:t>
                      </a:r>
                      <a:endParaRPr lang="hu-HU" sz="200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2000" u="none" strike="noStrike" dirty="0">
                          <a:solidFill>
                            <a:srgbClr val="C00000"/>
                          </a:solidFill>
                          <a:effectLst/>
                          <a:hlinkClick r:id="rId14" tooltip="Szeben megye"/>
                        </a:rPr>
                        <a:t>Szeben megye</a:t>
                      </a:r>
                      <a:endParaRPr lang="hu-HU" sz="20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53671" marR="53671" marT="26836" marB="26836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2000" u="none" strike="noStrike" dirty="0">
                          <a:solidFill>
                            <a:srgbClr val="C00000"/>
                          </a:solidFill>
                          <a:effectLst/>
                          <a:hlinkClick r:id="rId15" tooltip="Hargita megye"/>
                        </a:rPr>
                        <a:t>Hargita megye</a:t>
                      </a:r>
                      <a:endParaRPr lang="hu-HU" sz="200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2000" u="none" strike="noStrike" dirty="0" err="1">
                          <a:solidFill>
                            <a:srgbClr val="C00000"/>
                          </a:solidFill>
                          <a:effectLst/>
                          <a:hlinkClick r:id="rId16" tooltip="Kovászna megye"/>
                        </a:rPr>
                        <a:t>Kovászna</a:t>
                      </a:r>
                      <a:r>
                        <a:rPr lang="hu-HU" sz="2000" u="none" strike="noStrike" dirty="0">
                          <a:solidFill>
                            <a:srgbClr val="C00000"/>
                          </a:solidFill>
                          <a:effectLst/>
                          <a:hlinkClick r:id="rId16" tooltip="Kovászna megye"/>
                        </a:rPr>
                        <a:t> megye</a:t>
                      </a:r>
                      <a:endParaRPr lang="hu-HU" sz="200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2000" u="none" strike="noStrike" dirty="0">
                          <a:solidFill>
                            <a:srgbClr val="C00000"/>
                          </a:solidFill>
                          <a:effectLst/>
                          <a:hlinkClick r:id="rId17" tooltip="Maros megye"/>
                        </a:rPr>
                        <a:t>Maros megye</a:t>
                      </a:r>
                      <a:endParaRPr lang="hu-HU" sz="20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53671" marR="53671" marT="26836" marB="26836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hu-HU" b="0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hu-HU" sz="3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4 133 358 fő</a:t>
            </a:r>
          </a:p>
          <a:p>
            <a:endParaRPr lang="hu-HU" sz="3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hu-HU" sz="3600" dirty="0" smtClean="0"/>
          </a:p>
          <a:p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3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Partiummal és Bánáttal együtt: </a:t>
            </a:r>
          </a:p>
          <a:p>
            <a:r>
              <a:rPr lang="hu-HU" sz="3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7 723 313 fő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161276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FÖLDRAJZI ADATOK</a:t>
            </a:r>
            <a:endParaRPr lang="hu-HU" b="1" dirty="0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hu-HU" dirty="0" smtClean="0"/>
          </a:p>
          <a:p>
            <a:r>
              <a:rPr lang="hu-HU" sz="3600" b="1" i="0" dirty="0" smtClean="0">
                <a:effectLst/>
                <a:latin typeface="Arial" panose="020B0604020202020204" pitchFamily="34" charset="0"/>
              </a:rPr>
              <a:t>Történelmi Erdély: 57 000 km²</a:t>
            </a:r>
            <a:r>
              <a:rPr lang="hu-HU" sz="3600" b="1" dirty="0" smtClean="0"/>
              <a:t/>
            </a:r>
            <a:br>
              <a:rPr lang="hu-HU" sz="3600" b="1" dirty="0" smtClean="0"/>
            </a:br>
            <a:endParaRPr lang="hu-HU" sz="3600" b="1" dirty="0" smtClean="0"/>
          </a:p>
          <a:p>
            <a:endParaRPr lang="hu-HU" sz="3600" b="1" i="0" u="none" strike="noStrike" dirty="0">
              <a:effectLst/>
              <a:latin typeface="Arial" panose="020B0604020202020204" pitchFamily="34" charset="0"/>
            </a:endParaRPr>
          </a:p>
          <a:p>
            <a:r>
              <a:rPr lang="hu-HU" sz="3600" b="1" i="0" u="none" strike="noStrike" dirty="0" smtClean="0">
                <a:effectLst/>
                <a:latin typeface="Arial" panose="020B0604020202020204" pitchFamily="34" charset="0"/>
              </a:rPr>
              <a:t>Partiummal</a:t>
            </a:r>
            <a:r>
              <a:rPr lang="hu-HU" sz="3600" b="1" i="0" dirty="0" smtClean="0">
                <a:effectLst/>
                <a:latin typeface="Arial" panose="020B0604020202020204" pitchFamily="34" charset="0"/>
              </a:rPr>
              <a:t> és </a:t>
            </a:r>
            <a:r>
              <a:rPr lang="hu-HU" sz="3600" b="1" i="0" u="none" strike="noStrike" dirty="0" smtClean="0">
                <a:effectLst/>
                <a:latin typeface="Arial" panose="020B0604020202020204" pitchFamily="34" charset="0"/>
              </a:rPr>
              <a:t>Bánáttal </a:t>
            </a:r>
            <a:r>
              <a:rPr lang="hu-HU" sz="3600" b="1" i="0" dirty="0" smtClean="0">
                <a:effectLst/>
                <a:latin typeface="Arial" panose="020B0604020202020204" pitchFamily="34" charset="0"/>
              </a:rPr>
              <a:t>együtt </a:t>
            </a:r>
          </a:p>
          <a:p>
            <a:r>
              <a:rPr lang="hu-HU" sz="3600" b="1" i="0" dirty="0" smtClean="0">
                <a:effectLst/>
                <a:latin typeface="Arial" panose="020B0604020202020204" pitchFamily="34" charset="0"/>
              </a:rPr>
              <a:t>103 093  km</a:t>
            </a:r>
            <a:r>
              <a:rPr lang="hu-HU" sz="3600" b="1" i="0" baseline="30000" dirty="0" smtClean="0">
                <a:effectLst/>
                <a:latin typeface="Arial" panose="020B0604020202020204" pitchFamily="34" charset="0"/>
              </a:rPr>
              <a:t>2</a:t>
            </a:r>
            <a:endParaRPr lang="hu-HU" sz="3600" b="1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3188" y="987425"/>
            <a:ext cx="6172200" cy="487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254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hu-HU" dirty="0" smtClean="0">
                <a:solidFill>
                  <a:prstClr val="black"/>
                </a:solidFill>
                <a:latin typeface="Calibri" panose="020F0502020204030204"/>
              </a:rPr>
              <a:t>Nemzetiségek</a:t>
            </a:r>
            <a:endParaRPr lang="hu-HU" dirty="0">
              <a:solidFill>
                <a:prstClr val="black"/>
              </a:solidFill>
              <a:latin typeface="Calibri" panose="020F0502020204030204"/>
            </a:endParaRPr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739724"/>
              </p:ext>
            </p:extLst>
          </p:nvPr>
        </p:nvGraphicFramePr>
        <p:xfrm>
          <a:off x="838200" y="1898174"/>
          <a:ext cx="10515600" cy="4206240"/>
        </p:xfrm>
        <a:graphic>
          <a:graphicData uri="http://schemas.openxmlformats.org/drawingml/2006/table">
            <a:tbl>
              <a:tblPr/>
              <a:tblGrid>
                <a:gridCol w="2103120"/>
                <a:gridCol w="2103120"/>
                <a:gridCol w="2103120"/>
                <a:gridCol w="2103120"/>
                <a:gridCol w="210312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effectLst/>
                        </a:rPr>
                        <a:t>Nemzetiség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effectLst/>
                        </a:rPr>
                        <a:t>Létszám (fő) 2002-ben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effectLst/>
                        </a:rPr>
                        <a:t>Arány (%) 2002-ben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effectLst/>
                        </a:rPr>
                        <a:t>Létszám (fő) 2011-ben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effectLst/>
                        </a:rPr>
                        <a:t>Arány (%) 2011-ben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hu-HU" u="none" strike="noStrike" dirty="0">
                          <a:solidFill>
                            <a:srgbClr val="C00000"/>
                          </a:solidFill>
                          <a:effectLst/>
                        </a:rPr>
                        <a:t>Román</a:t>
                      </a:r>
                      <a:endParaRPr lang="hu-HU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effectLst/>
                        </a:rPr>
                        <a:t>5 393 552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effectLst/>
                        </a:rPr>
                        <a:t>74,68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effectLst/>
                        </a:rPr>
                        <a:t>4 816 895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effectLst/>
                        </a:rPr>
                        <a:t>74,38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hu-HU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Magyar</a:t>
                      </a:r>
                      <a:endParaRPr lang="hu-HU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effectLst/>
                        </a:rPr>
                        <a:t>1 415 718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effectLst/>
                        </a:rPr>
                        <a:t>19,60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effectLst/>
                        </a:rPr>
                        <a:t>1 224 937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effectLst/>
                        </a:rPr>
                        <a:t>18,92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hu-HU" u="none" strike="noStrike" dirty="0">
                          <a:solidFill>
                            <a:srgbClr val="C00000"/>
                          </a:solidFill>
                          <a:effectLst/>
                        </a:rPr>
                        <a:t>Cigány</a:t>
                      </a:r>
                      <a:endParaRPr lang="hu-HU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effectLst/>
                        </a:rPr>
                        <a:t>244 475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effectLst/>
                        </a:rPr>
                        <a:t>3,38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effectLst/>
                        </a:rPr>
                        <a:t>271 417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effectLst/>
                        </a:rPr>
                        <a:t>4,19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hu-HU" u="none" strike="noStrike" dirty="0">
                          <a:solidFill>
                            <a:srgbClr val="C00000"/>
                          </a:solidFill>
                          <a:effectLst/>
                        </a:rPr>
                        <a:t>Német</a:t>
                      </a:r>
                      <a:endParaRPr lang="hu-HU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effectLst/>
                        </a:rPr>
                        <a:t>53 077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effectLst/>
                        </a:rPr>
                        <a:t>0,73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effectLst/>
                        </a:rPr>
                        <a:t>30 816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effectLst/>
                        </a:rPr>
                        <a:t>0,48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hu-HU" dirty="0">
                          <a:solidFill>
                            <a:srgbClr val="C00000"/>
                          </a:solidFill>
                          <a:effectLst/>
                        </a:rPr>
                        <a:t>Egyéb(</a:t>
                      </a:r>
                      <a:r>
                        <a:rPr lang="hu-HU" u="none" strike="noStrike" dirty="0">
                          <a:solidFill>
                            <a:srgbClr val="C00000"/>
                          </a:solidFill>
                          <a:effectLst/>
                        </a:rPr>
                        <a:t>ukrán</a:t>
                      </a:r>
                      <a:r>
                        <a:rPr lang="hu-HU" dirty="0">
                          <a:solidFill>
                            <a:srgbClr val="C00000"/>
                          </a:solidFill>
                          <a:effectLst/>
                        </a:rPr>
                        <a:t>, </a:t>
                      </a:r>
                      <a:r>
                        <a:rPr lang="hu-HU" u="none" strike="noStrike" dirty="0">
                          <a:solidFill>
                            <a:srgbClr val="C00000"/>
                          </a:solidFill>
                          <a:effectLst/>
                        </a:rPr>
                        <a:t>szerb</a:t>
                      </a:r>
                      <a:r>
                        <a:rPr lang="hu-HU" dirty="0">
                          <a:solidFill>
                            <a:srgbClr val="C00000"/>
                          </a:solidFill>
                          <a:effectLst/>
                        </a:rPr>
                        <a:t>, </a:t>
                      </a:r>
                      <a:r>
                        <a:rPr lang="hu-HU" u="none" strike="noStrike" dirty="0">
                          <a:solidFill>
                            <a:srgbClr val="C00000"/>
                          </a:solidFill>
                          <a:effectLst/>
                        </a:rPr>
                        <a:t>szlovák</a:t>
                      </a:r>
                      <a:r>
                        <a:rPr lang="hu-HU" dirty="0">
                          <a:solidFill>
                            <a:srgbClr val="C00000"/>
                          </a:solidFill>
                          <a:effectLst/>
                        </a:rPr>
                        <a:t>, </a:t>
                      </a:r>
                      <a:r>
                        <a:rPr lang="hu-HU" u="none" strike="noStrike" dirty="0">
                          <a:solidFill>
                            <a:srgbClr val="C00000"/>
                          </a:solidFill>
                          <a:effectLst/>
                        </a:rPr>
                        <a:t>bolgár</a:t>
                      </a:r>
                      <a:r>
                        <a:rPr lang="hu-HU" dirty="0">
                          <a:solidFill>
                            <a:srgbClr val="C00000"/>
                          </a:solidFill>
                          <a:effectLst/>
                        </a:rPr>
                        <a:t>, </a:t>
                      </a:r>
                      <a:r>
                        <a:rPr lang="hu-HU" u="none" strike="noStrike" dirty="0">
                          <a:solidFill>
                            <a:srgbClr val="C00000"/>
                          </a:solidFill>
                          <a:effectLst/>
                        </a:rPr>
                        <a:t>horvát</a:t>
                      </a:r>
                      <a:r>
                        <a:rPr lang="hu-HU" dirty="0">
                          <a:solidFill>
                            <a:srgbClr val="C00000"/>
                          </a:solidFill>
                          <a:effectLst/>
                        </a:rPr>
                        <a:t>, </a:t>
                      </a:r>
                      <a:r>
                        <a:rPr lang="hu-HU" u="none" strike="noStrike" dirty="0">
                          <a:solidFill>
                            <a:srgbClr val="C00000"/>
                          </a:solidFill>
                          <a:effectLst/>
                        </a:rPr>
                        <a:t>cseh</a:t>
                      </a:r>
                      <a:r>
                        <a:rPr lang="hu-HU" dirty="0">
                          <a:solidFill>
                            <a:srgbClr val="C00000"/>
                          </a:solidFill>
                          <a:effectLst/>
                        </a:rPr>
                        <a:t>, illetve ismeretlen, nem bevallott nemzetiség)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effectLst/>
                        </a:rPr>
                        <a:t>114 911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effectLst/>
                        </a:rPr>
                        <a:t>1,59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effectLst/>
                        </a:rPr>
                        <a:t>131 829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effectLst/>
                        </a:rPr>
                        <a:t>2,03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hu-HU" b="1">
                          <a:effectLst/>
                        </a:rPr>
                        <a:t>Összesen</a:t>
                      </a:r>
                      <a:endParaRPr lang="hu-HU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effectLst/>
                        </a:rPr>
                        <a:t>7 221 733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effectLst/>
                        </a:rPr>
                        <a:t>100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>
                          <a:effectLst/>
                        </a:rPr>
                        <a:t>6 475 894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>
                          <a:effectLst/>
                        </a:rPr>
                        <a:t>100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8010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7030" y="365125"/>
            <a:ext cx="10376770" cy="611905"/>
          </a:xfrm>
        </p:spPr>
        <p:txBody>
          <a:bodyPr>
            <a:normAutofit fontScale="90000"/>
          </a:bodyPr>
          <a:lstStyle/>
          <a:p>
            <a:r>
              <a:rPr lang="hu-HU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Vallás</a:t>
            </a:r>
            <a:br>
              <a:rPr lang="hu-HU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hu-HU" dirty="0"/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527808"/>
              </p:ext>
            </p:extLst>
          </p:nvPr>
        </p:nvGraphicFramePr>
        <p:xfrm>
          <a:off x="1540703" y="751553"/>
          <a:ext cx="10651296" cy="6005640"/>
        </p:xfrm>
        <a:graphic>
          <a:graphicData uri="http://schemas.openxmlformats.org/drawingml/2006/table">
            <a:tbl>
              <a:tblPr/>
              <a:tblGrid>
                <a:gridCol w="3550432"/>
                <a:gridCol w="3550432"/>
                <a:gridCol w="3550432"/>
              </a:tblGrid>
              <a:tr h="291857">
                <a:tc>
                  <a:txBody>
                    <a:bodyPr/>
                    <a:lstStyle/>
                    <a:p>
                      <a:pPr algn="ctr"/>
                      <a:r>
                        <a:rPr lang="hu-HU" sz="1800" dirty="0">
                          <a:effectLst/>
                        </a:rPr>
                        <a:t>Felekezetek</a:t>
                      </a: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>
                          <a:effectLst/>
                        </a:rPr>
                        <a:t>Népesség</a:t>
                      </a: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>
                          <a:effectLst/>
                        </a:rPr>
                        <a:t> % arány</a:t>
                      </a: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91857">
                <a:tc>
                  <a:txBody>
                    <a:bodyPr/>
                    <a:lstStyle/>
                    <a:p>
                      <a:pPr algn="l"/>
                      <a:r>
                        <a:rPr lang="hu-HU" sz="1800" b="1" u="none" strike="noStrike">
                          <a:solidFill>
                            <a:srgbClr val="0B0080"/>
                          </a:solidFill>
                          <a:effectLst/>
                          <a:hlinkClick r:id="rId2" tooltip="Kereszténység"/>
                        </a:rPr>
                        <a:t>kereszténység</a:t>
                      </a:r>
                      <a:endParaRPr lang="hu-HU" sz="1800">
                        <a:effectLst/>
                      </a:endParaRP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b="1" dirty="0">
                          <a:effectLst/>
                        </a:rPr>
                        <a:t>7 222 069</a:t>
                      </a:r>
                      <a:endParaRPr lang="hu-HU" sz="1800" dirty="0">
                        <a:effectLst/>
                      </a:endParaRP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b="1">
                          <a:effectLst/>
                        </a:rPr>
                        <a:t>93,57</a:t>
                      </a:r>
                      <a:endParaRPr lang="hu-HU" sz="1800">
                        <a:effectLst/>
                      </a:endParaRP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91857">
                <a:tc>
                  <a:txBody>
                    <a:bodyPr/>
                    <a:lstStyle/>
                    <a:p>
                      <a:pPr algn="l"/>
                      <a:r>
                        <a:rPr lang="hu-HU" sz="1800" u="none" strike="noStrike">
                          <a:solidFill>
                            <a:srgbClr val="0B0080"/>
                          </a:solidFill>
                          <a:effectLst/>
                          <a:hlinkClick r:id="rId3" tooltip="Katolikus egyház"/>
                        </a:rPr>
                        <a:t>katolikus egyház</a:t>
                      </a:r>
                      <a:endParaRPr lang="hu-HU" sz="1800">
                        <a:effectLst/>
                      </a:endParaRP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dirty="0">
                          <a:effectLst/>
                        </a:rPr>
                        <a:t>1 061 956</a:t>
                      </a: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dirty="0">
                          <a:effectLst/>
                        </a:rPr>
                        <a:t>13,75</a:t>
                      </a: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91857">
                <a:tc>
                  <a:txBody>
                    <a:bodyPr/>
                    <a:lstStyle/>
                    <a:p>
                      <a:pPr algn="l"/>
                      <a:r>
                        <a:rPr lang="hu-HU" sz="1800" i="1" u="none" strike="noStrike" dirty="0">
                          <a:solidFill>
                            <a:srgbClr val="0B0080"/>
                          </a:solidFill>
                          <a:effectLst/>
                          <a:hlinkClick r:id="rId4" tooltip="Római katolikus"/>
                        </a:rPr>
                        <a:t>római katolikus</a:t>
                      </a:r>
                      <a:endParaRPr lang="hu-HU" sz="1800" dirty="0">
                        <a:effectLst/>
                      </a:endParaRP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i="1">
                          <a:effectLst/>
                        </a:rPr>
                        <a:t>854 970</a:t>
                      </a:r>
                      <a:endParaRPr lang="hu-HU" sz="1800">
                        <a:effectLst/>
                      </a:endParaRP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i="1" dirty="0">
                          <a:effectLst/>
                        </a:rPr>
                        <a:t>11,07</a:t>
                      </a:r>
                      <a:endParaRPr lang="hu-HU" sz="1800" dirty="0">
                        <a:effectLst/>
                      </a:endParaRP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91857">
                <a:tc>
                  <a:txBody>
                    <a:bodyPr/>
                    <a:lstStyle/>
                    <a:p>
                      <a:pPr algn="l"/>
                      <a:r>
                        <a:rPr lang="hu-HU" sz="1800" i="1" u="none" strike="noStrike" dirty="0">
                          <a:solidFill>
                            <a:srgbClr val="0B0080"/>
                          </a:solidFill>
                          <a:effectLst/>
                          <a:hlinkClick r:id="rId5" tooltip="Román görög katolikus egyház"/>
                        </a:rPr>
                        <a:t>görög katolikus</a:t>
                      </a:r>
                      <a:endParaRPr lang="hu-HU" sz="1800" dirty="0">
                        <a:effectLst/>
                      </a:endParaRP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i="1" dirty="0">
                          <a:effectLst/>
                        </a:rPr>
                        <a:t>206 984</a:t>
                      </a:r>
                      <a:endParaRPr lang="hu-HU" sz="1800" dirty="0">
                        <a:effectLst/>
                      </a:endParaRP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i="1" dirty="0">
                          <a:effectLst/>
                        </a:rPr>
                        <a:t>2,68%</a:t>
                      </a:r>
                      <a:endParaRPr lang="hu-HU" sz="1800" dirty="0">
                        <a:effectLst/>
                      </a:endParaRP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91857">
                <a:tc>
                  <a:txBody>
                    <a:bodyPr/>
                    <a:lstStyle/>
                    <a:p>
                      <a:pPr algn="l"/>
                      <a:r>
                        <a:rPr lang="hu-HU" sz="1800" u="none" strike="noStrike">
                          <a:solidFill>
                            <a:srgbClr val="0B0080"/>
                          </a:solidFill>
                          <a:effectLst/>
                          <a:hlinkClick r:id="rId6" tooltip="Protestantizmus"/>
                        </a:rPr>
                        <a:t>Protestantizmus</a:t>
                      </a:r>
                      <a:endParaRPr lang="hu-HU" sz="1800">
                        <a:effectLst/>
                      </a:endParaRP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>
                          <a:effectLst/>
                        </a:rPr>
                        <a:t>1 200 200</a:t>
                      </a: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dirty="0">
                          <a:effectLst/>
                        </a:rPr>
                        <a:t>15,36</a:t>
                      </a: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91857">
                <a:tc>
                  <a:txBody>
                    <a:bodyPr/>
                    <a:lstStyle/>
                    <a:p>
                      <a:pPr algn="l"/>
                      <a:r>
                        <a:rPr lang="hu-HU" sz="1800" i="1" u="none" strike="noStrike" dirty="0">
                          <a:solidFill>
                            <a:srgbClr val="0B0080"/>
                          </a:solidFill>
                          <a:effectLst/>
                          <a:hlinkClick r:id="rId7" tooltip="Református"/>
                        </a:rPr>
                        <a:t>református</a:t>
                      </a:r>
                      <a:endParaRPr lang="hu-HU" sz="1800" dirty="0">
                        <a:effectLst/>
                      </a:endParaRP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i="1">
                          <a:effectLst/>
                        </a:rPr>
                        <a:t>796 273</a:t>
                      </a:r>
                      <a:endParaRPr lang="hu-HU" sz="1800">
                        <a:effectLst/>
                      </a:endParaRP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i="1" dirty="0">
                          <a:effectLst/>
                        </a:rPr>
                        <a:t>10,31</a:t>
                      </a:r>
                      <a:endParaRPr lang="hu-HU" sz="1800" dirty="0">
                        <a:effectLst/>
                      </a:endParaRP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91857">
                <a:tc>
                  <a:txBody>
                    <a:bodyPr/>
                    <a:lstStyle/>
                    <a:p>
                      <a:pPr algn="l"/>
                      <a:r>
                        <a:rPr lang="hu-HU" sz="1800" i="1" u="none" strike="noStrike" dirty="0">
                          <a:solidFill>
                            <a:srgbClr val="0B0080"/>
                          </a:solidFill>
                          <a:effectLst/>
                          <a:hlinkClick r:id="rId8" tooltip="Evangélikus"/>
                        </a:rPr>
                        <a:t>evangélikus</a:t>
                      </a:r>
                      <a:endParaRPr lang="hu-HU" sz="1800" dirty="0">
                        <a:effectLst/>
                      </a:endParaRP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i="1">
                          <a:effectLst/>
                        </a:rPr>
                        <a:t>32 438</a:t>
                      </a:r>
                      <a:endParaRPr lang="hu-HU" sz="1800">
                        <a:effectLst/>
                      </a:endParaRP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i="1" dirty="0">
                          <a:effectLst/>
                        </a:rPr>
                        <a:t>0,42</a:t>
                      </a:r>
                      <a:endParaRPr lang="hu-HU" sz="1800" dirty="0">
                        <a:effectLst/>
                      </a:endParaRP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91857">
                <a:tc>
                  <a:txBody>
                    <a:bodyPr/>
                    <a:lstStyle/>
                    <a:p>
                      <a:pPr algn="l"/>
                      <a:r>
                        <a:rPr lang="hu-HU" sz="1800" i="1" u="none" strike="noStrike" dirty="0">
                          <a:solidFill>
                            <a:srgbClr val="0B0080"/>
                          </a:solidFill>
                          <a:effectLst/>
                          <a:hlinkClick r:id="rId9" tooltip="Baptista"/>
                        </a:rPr>
                        <a:t>baptista</a:t>
                      </a:r>
                      <a:endParaRPr lang="hu-HU" sz="1800" dirty="0">
                        <a:effectLst/>
                      </a:endParaRP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i="1">
                          <a:effectLst/>
                        </a:rPr>
                        <a:t>94 996</a:t>
                      </a:r>
                      <a:endParaRPr lang="hu-HU" sz="1800">
                        <a:effectLst/>
                      </a:endParaRP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i="1" dirty="0">
                          <a:effectLst/>
                        </a:rPr>
                        <a:t>1,23</a:t>
                      </a:r>
                      <a:endParaRPr lang="hu-HU" sz="1800" dirty="0">
                        <a:effectLst/>
                      </a:endParaRP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91857">
                <a:tc>
                  <a:txBody>
                    <a:bodyPr/>
                    <a:lstStyle/>
                    <a:p>
                      <a:pPr algn="l"/>
                      <a:r>
                        <a:rPr lang="hu-HU" sz="1800" i="1" u="none" strike="noStrike" dirty="0">
                          <a:solidFill>
                            <a:srgbClr val="0B0080"/>
                          </a:solidFill>
                          <a:effectLst/>
                          <a:hlinkClick r:id="rId10" tooltip="Unitárius"/>
                        </a:rPr>
                        <a:t>unitárius</a:t>
                      </a:r>
                      <a:endParaRPr lang="hu-HU" sz="1800" dirty="0">
                        <a:effectLst/>
                      </a:endParaRP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i="1">
                          <a:effectLst/>
                        </a:rPr>
                        <a:t>75 688</a:t>
                      </a:r>
                      <a:endParaRPr lang="hu-HU" sz="1800">
                        <a:effectLst/>
                      </a:endParaRP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i="1" dirty="0">
                          <a:effectLst/>
                        </a:rPr>
                        <a:t>0,98</a:t>
                      </a:r>
                      <a:endParaRPr lang="hu-HU" sz="1800" dirty="0">
                        <a:effectLst/>
                      </a:endParaRP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91857">
                <a:tc>
                  <a:txBody>
                    <a:bodyPr/>
                    <a:lstStyle/>
                    <a:p>
                      <a:pPr algn="l"/>
                      <a:r>
                        <a:rPr lang="hu-HU" sz="1800" i="1" u="none" strike="noStrike" dirty="0">
                          <a:solidFill>
                            <a:srgbClr val="0B0080"/>
                          </a:solidFill>
                          <a:effectLst/>
                          <a:hlinkClick r:id="rId11" tooltip="Reformáció"/>
                        </a:rPr>
                        <a:t>egyéb protestáns</a:t>
                      </a:r>
                      <a:endParaRPr lang="hu-HU" sz="1800" dirty="0">
                        <a:effectLst/>
                      </a:endParaRP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i="1">
                          <a:effectLst/>
                        </a:rPr>
                        <a:t>220 886</a:t>
                      </a:r>
                      <a:endParaRPr lang="hu-HU" sz="1800">
                        <a:effectLst/>
                      </a:endParaRP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i="1" dirty="0">
                          <a:effectLst/>
                        </a:rPr>
                        <a:t>2,86</a:t>
                      </a:r>
                      <a:endParaRPr lang="hu-HU" sz="1800" dirty="0">
                        <a:effectLst/>
                      </a:endParaRP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91857">
                <a:tc>
                  <a:txBody>
                    <a:bodyPr/>
                    <a:lstStyle/>
                    <a:p>
                      <a:pPr algn="l"/>
                      <a:r>
                        <a:rPr lang="hu-HU" sz="1800" u="none" strike="noStrike">
                          <a:solidFill>
                            <a:srgbClr val="0B0080"/>
                          </a:solidFill>
                          <a:effectLst/>
                          <a:hlinkClick r:id="rId12" tooltip="Ortodox kereszténység"/>
                        </a:rPr>
                        <a:t>ortodox kereszténység</a:t>
                      </a:r>
                      <a:endParaRPr lang="hu-HU" sz="1800">
                        <a:effectLst/>
                      </a:endParaRP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>
                          <a:effectLst/>
                        </a:rPr>
                        <a:t>4 973 814</a:t>
                      </a: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dirty="0">
                          <a:effectLst/>
                        </a:rPr>
                        <a:t>64,40</a:t>
                      </a: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91857">
                <a:tc>
                  <a:txBody>
                    <a:bodyPr/>
                    <a:lstStyle/>
                    <a:p>
                      <a:pPr algn="l"/>
                      <a:r>
                        <a:rPr lang="hu-HU" sz="1800" u="none" strike="noStrike">
                          <a:solidFill>
                            <a:srgbClr val="0B0080"/>
                          </a:solidFill>
                          <a:effectLst/>
                          <a:hlinkClick r:id="rId2" tooltip="Kereszténység"/>
                        </a:rPr>
                        <a:t>egyéb keresztények</a:t>
                      </a:r>
                      <a:endParaRPr lang="hu-HU" sz="1800">
                        <a:effectLst/>
                      </a:endParaRP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>
                          <a:effectLst/>
                        </a:rPr>
                        <a:t>4 634</a:t>
                      </a: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dirty="0">
                          <a:effectLst/>
                        </a:rPr>
                        <a:t>0,06</a:t>
                      </a: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91857">
                <a:tc>
                  <a:txBody>
                    <a:bodyPr/>
                    <a:lstStyle/>
                    <a:p>
                      <a:pPr algn="l"/>
                      <a:r>
                        <a:rPr lang="hu-HU" sz="1800" b="1" u="none" strike="noStrike">
                          <a:solidFill>
                            <a:srgbClr val="0B0080"/>
                          </a:solidFill>
                          <a:effectLst/>
                          <a:hlinkClick r:id="rId13" tooltip="Zsidó vallás"/>
                        </a:rPr>
                        <a:t>zsidó vallás</a:t>
                      </a:r>
                      <a:endParaRPr lang="hu-HU" sz="1800">
                        <a:effectLst/>
                      </a:endParaRP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b="1">
                          <a:effectLst/>
                        </a:rPr>
                        <a:t>3 089</a:t>
                      </a:r>
                      <a:endParaRPr lang="hu-HU" sz="1800">
                        <a:effectLst/>
                      </a:endParaRP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b="1" dirty="0">
                          <a:effectLst/>
                        </a:rPr>
                        <a:t>0,04</a:t>
                      </a:r>
                      <a:endParaRPr lang="hu-HU" sz="1800" dirty="0">
                        <a:effectLst/>
                      </a:endParaRP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91857">
                <a:tc>
                  <a:txBody>
                    <a:bodyPr/>
                    <a:lstStyle/>
                    <a:p>
                      <a:pPr algn="l"/>
                      <a:r>
                        <a:rPr lang="hu-HU" sz="1800" b="1" u="none" strike="noStrike">
                          <a:solidFill>
                            <a:srgbClr val="0B0080"/>
                          </a:solidFill>
                          <a:effectLst/>
                          <a:hlinkClick r:id="rId14" tooltip="Vallás"/>
                        </a:rPr>
                        <a:t>egyéb vallások</a:t>
                      </a:r>
                      <a:endParaRPr lang="hu-HU" sz="1800">
                        <a:effectLst/>
                      </a:endParaRP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b="1">
                          <a:effectLst/>
                        </a:rPr>
                        <a:t>46 340</a:t>
                      </a:r>
                      <a:endParaRPr lang="hu-HU" sz="1800">
                        <a:effectLst/>
                      </a:endParaRP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b="1" dirty="0">
                          <a:effectLst/>
                        </a:rPr>
                        <a:t>0,6</a:t>
                      </a:r>
                      <a:endParaRPr lang="hu-HU" sz="1800" dirty="0">
                        <a:effectLst/>
                      </a:endParaRP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91857">
                <a:tc>
                  <a:txBody>
                    <a:bodyPr/>
                    <a:lstStyle/>
                    <a:p>
                      <a:pPr algn="l"/>
                      <a:r>
                        <a:rPr lang="hu-HU" sz="1800" b="1" u="none" strike="noStrike">
                          <a:solidFill>
                            <a:srgbClr val="0B0080"/>
                          </a:solidFill>
                          <a:effectLst/>
                          <a:hlinkClick r:id="rId14" tooltip="Vallás"/>
                        </a:rPr>
                        <a:t>vallások együtt</a:t>
                      </a:r>
                      <a:endParaRPr lang="hu-HU" sz="1800">
                        <a:effectLst/>
                      </a:endParaRP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b="1">
                          <a:effectLst/>
                        </a:rPr>
                        <a:t>7 276 133</a:t>
                      </a:r>
                      <a:endParaRPr lang="hu-HU" sz="1800">
                        <a:effectLst/>
                      </a:endParaRP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b="1" dirty="0">
                          <a:effectLst/>
                        </a:rPr>
                        <a:t>94,21</a:t>
                      </a:r>
                      <a:endParaRPr lang="hu-HU" sz="1800" dirty="0">
                        <a:effectLst/>
                      </a:endParaRP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91857">
                <a:tc>
                  <a:txBody>
                    <a:bodyPr/>
                    <a:lstStyle/>
                    <a:p>
                      <a:pPr algn="l"/>
                      <a:r>
                        <a:rPr lang="hu-HU" sz="1800">
                          <a:effectLst/>
                        </a:rPr>
                        <a:t>nem vallásos</a:t>
                      </a: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>
                          <a:effectLst/>
                        </a:rPr>
                        <a:t>15 447</a:t>
                      </a: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dirty="0">
                          <a:effectLst/>
                        </a:rPr>
                        <a:t>0,20</a:t>
                      </a: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91857">
                <a:tc>
                  <a:txBody>
                    <a:bodyPr/>
                    <a:lstStyle/>
                    <a:p>
                      <a:pPr algn="l"/>
                      <a:r>
                        <a:rPr lang="hu-HU" sz="1800">
                          <a:effectLst/>
                        </a:rPr>
                        <a:t>nem válaszolt</a:t>
                      </a: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>
                          <a:effectLst/>
                        </a:rPr>
                        <a:t>4 634</a:t>
                      </a: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dirty="0">
                          <a:effectLst/>
                        </a:rPr>
                        <a:t>0,06</a:t>
                      </a: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91857">
                <a:tc>
                  <a:txBody>
                    <a:bodyPr/>
                    <a:lstStyle/>
                    <a:p>
                      <a:pPr algn="l"/>
                      <a:r>
                        <a:rPr lang="hu-HU" sz="1800">
                          <a:effectLst/>
                        </a:rPr>
                        <a:t>ismeretlen</a:t>
                      </a: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>
                          <a:effectLst/>
                        </a:rPr>
                        <a:t>427 099</a:t>
                      </a: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dirty="0">
                          <a:effectLst/>
                        </a:rPr>
                        <a:t>5,53</a:t>
                      </a: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91857">
                <a:tc>
                  <a:txBody>
                    <a:bodyPr/>
                    <a:lstStyle/>
                    <a:p>
                      <a:pPr algn="l"/>
                      <a:r>
                        <a:rPr lang="hu-HU" sz="1800" b="1" dirty="0">
                          <a:effectLst/>
                        </a:rPr>
                        <a:t>összesen</a:t>
                      </a:r>
                      <a:endParaRPr lang="hu-HU" sz="1800" dirty="0">
                        <a:effectLst/>
                      </a:endParaRP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b="1" dirty="0">
                          <a:effectLst/>
                        </a:rPr>
                        <a:t>7 723 313</a:t>
                      </a:r>
                      <a:endParaRPr lang="hu-HU" sz="1800" dirty="0">
                        <a:effectLst/>
                      </a:endParaRP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b="1" dirty="0">
                          <a:effectLst/>
                        </a:rPr>
                        <a:t>100,00</a:t>
                      </a:r>
                      <a:endParaRPr lang="hu-HU" sz="1800" dirty="0">
                        <a:effectLst/>
                      </a:endParaRPr>
                    </a:p>
                  </a:txBody>
                  <a:tcPr marL="12981" marR="12981" marT="12981" marB="129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1314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77446" y="365125"/>
            <a:ext cx="10176353" cy="649483"/>
          </a:xfrm>
        </p:spPr>
        <p:txBody>
          <a:bodyPr>
            <a:normAutofit fontScale="90000"/>
          </a:bodyPr>
          <a:lstStyle/>
          <a:p>
            <a:r>
              <a:rPr lang="hu-HU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Legnagyobb városok</a:t>
            </a:r>
            <a:br>
              <a:rPr lang="hu-HU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hu-HU" dirty="0"/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05024"/>
              </p:ext>
            </p:extLst>
          </p:nvPr>
        </p:nvGraphicFramePr>
        <p:xfrm>
          <a:off x="475987" y="1290181"/>
          <a:ext cx="11574050" cy="5561424"/>
        </p:xfrm>
        <a:graphic>
          <a:graphicData uri="http://schemas.openxmlformats.org/drawingml/2006/table">
            <a:tbl>
              <a:tblPr/>
              <a:tblGrid>
                <a:gridCol w="5824605"/>
                <a:gridCol w="5749445"/>
              </a:tblGrid>
              <a:tr h="5423770">
                <a:tc>
                  <a:txBody>
                    <a:bodyPr/>
                    <a:lstStyle/>
                    <a:p>
                      <a:pPr algn="l"/>
                      <a:r>
                        <a:rPr lang="hu-HU" sz="1800" b="1" dirty="0">
                          <a:effectLst/>
                        </a:rPr>
                        <a:t>Belső-Erdély</a:t>
                      </a:r>
                      <a:r>
                        <a:rPr lang="hu-HU" sz="1800" b="1" dirty="0" smtClean="0">
                          <a:effectLst/>
                        </a:rPr>
                        <a:t>:</a:t>
                      </a:r>
                    </a:p>
                    <a:p>
                      <a:pPr algn="l"/>
                      <a:endParaRPr lang="hu-HU" sz="1800" b="1" dirty="0" smtClean="0">
                        <a:effectLst/>
                      </a:endParaRPr>
                    </a:p>
                    <a:p>
                      <a:pPr algn="l"/>
                      <a:endParaRPr lang="hu-HU" sz="1800" dirty="0">
                        <a:effectLst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800" u="none" strike="noStrike" dirty="0">
                          <a:solidFill>
                            <a:srgbClr val="0B0080"/>
                          </a:solidFill>
                          <a:effectLst/>
                          <a:hlinkClick r:id="rId2" tooltip="Kolozsvár"/>
                        </a:rPr>
                        <a:t>Kolozsvár</a:t>
                      </a:r>
                      <a:r>
                        <a:rPr lang="hu-HU" sz="1800" dirty="0">
                          <a:effectLst/>
                        </a:rPr>
                        <a:t> (324 576), Belső-Erdély fővárosa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800" u="none" strike="noStrike" dirty="0">
                          <a:solidFill>
                            <a:srgbClr val="0B0080"/>
                          </a:solidFill>
                          <a:effectLst/>
                          <a:hlinkClick r:id="rId3" tooltip="Brassó"/>
                        </a:rPr>
                        <a:t>Brassó</a:t>
                      </a:r>
                      <a:r>
                        <a:rPr lang="hu-HU" sz="1800" dirty="0">
                          <a:effectLst/>
                        </a:rPr>
                        <a:t> (253 200), a </a:t>
                      </a:r>
                      <a:r>
                        <a:rPr lang="hu-HU" sz="1800" u="none" strike="noStrike" dirty="0">
                          <a:solidFill>
                            <a:srgbClr val="0B0080"/>
                          </a:solidFill>
                          <a:effectLst/>
                          <a:hlinkClick r:id="rId4" tooltip="Barcaság"/>
                        </a:rPr>
                        <a:t>Barcaság</a:t>
                      </a:r>
                      <a:r>
                        <a:rPr lang="hu-HU" sz="1800" dirty="0">
                          <a:effectLst/>
                        </a:rPr>
                        <a:t> központja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800" u="none" strike="noStrike" dirty="0">
                          <a:solidFill>
                            <a:srgbClr val="0B0080"/>
                          </a:solidFill>
                          <a:effectLst/>
                          <a:hlinkClick r:id="rId5" tooltip="Nagyszeben"/>
                        </a:rPr>
                        <a:t>Nagyszeben</a:t>
                      </a:r>
                      <a:r>
                        <a:rPr lang="hu-HU" sz="1800" dirty="0">
                          <a:effectLst/>
                        </a:rPr>
                        <a:t> (147 245), </a:t>
                      </a:r>
                      <a:r>
                        <a:rPr lang="hu-HU" sz="1800" u="none" strike="noStrike" dirty="0">
                          <a:solidFill>
                            <a:srgbClr val="0B0080"/>
                          </a:solidFill>
                          <a:effectLst/>
                          <a:hlinkClick r:id="rId6" tooltip="Királyföld"/>
                        </a:rPr>
                        <a:t>Királyföld</a:t>
                      </a:r>
                      <a:r>
                        <a:rPr lang="hu-HU" sz="1800" dirty="0">
                          <a:effectLst/>
                        </a:rPr>
                        <a:t> székhelye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800" u="none" strike="noStrike" dirty="0">
                          <a:solidFill>
                            <a:srgbClr val="0B0080"/>
                          </a:solidFill>
                          <a:effectLst/>
                          <a:hlinkClick r:id="rId7" tooltip="Marosvásárhely"/>
                        </a:rPr>
                        <a:t>Marosvásárhely</a:t>
                      </a:r>
                      <a:r>
                        <a:rPr lang="hu-HU" sz="1800" dirty="0">
                          <a:effectLst/>
                        </a:rPr>
                        <a:t> (134 290), a székelyek fővárosa,</a:t>
                      </a:r>
                      <a:br>
                        <a:rPr lang="hu-HU" sz="1800" dirty="0">
                          <a:effectLst/>
                        </a:rPr>
                      </a:br>
                      <a:r>
                        <a:rPr lang="hu-HU" sz="1800" dirty="0">
                          <a:effectLst/>
                        </a:rPr>
                        <a:t>az egykori </a:t>
                      </a:r>
                      <a:r>
                        <a:rPr lang="hu-HU" sz="1800" u="none" strike="noStrike" dirty="0">
                          <a:solidFill>
                            <a:srgbClr val="0B0080"/>
                          </a:solidFill>
                          <a:effectLst/>
                          <a:hlinkClick r:id="rId8" tooltip="Magyar Autonóm Tartomány"/>
                        </a:rPr>
                        <a:t>Magyar Autonóm Tartomány</a:t>
                      </a:r>
                      <a:r>
                        <a:rPr lang="hu-HU" sz="1800" dirty="0">
                          <a:effectLst/>
                        </a:rPr>
                        <a:t> székhelye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800" u="none" strike="noStrike" dirty="0">
                          <a:solidFill>
                            <a:srgbClr val="0B0080"/>
                          </a:solidFill>
                          <a:effectLst/>
                          <a:hlinkClick r:id="rId9" tooltip="Beszterce"/>
                        </a:rPr>
                        <a:t>Beszterce</a:t>
                      </a:r>
                      <a:r>
                        <a:rPr lang="hu-HU" sz="1800" dirty="0">
                          <a:effectLst/>
                        </a:rPr>
                        <a:t> (75 076), hajdani </a:t>
                      </a:r>
                      <a:r>
                        <a:rPr lang="hu-HU" sz="1800" u="none" strike="noStrike" dirty="0">
                          <a:solidFill>
                            <a:srgbClr val="0B0080"/>
                          </a:solidFill>
                          <a:effectLst/>
                          <a:hlinkClick r:id="rId10" tooltip="Erdélyi szászok"/>
                        </a:rPr>
                        <a:t>szász</a:t>
                      </a:r>
                      <a:r>
                        <a:rPr lang="hu-HU" sz="1800" dirty="0">
                          <a:effectLst/>
                        </a:rPr>
                        <a:t> város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800" u="none" strike="noStrike" dirty="0">
                          <a:solidFill>
                            <a:srgbClr val="0B0080"/>
                          </a:solidFill>
                          <a:effectLst/>
                          <a:hlinkClick r:id="rId11" tooltip="Vajdahunyad"/>
                        </a:rPr>
                        <a:t>Vajdahunyad</a:t>
                      </a:r>
                      <a:r>
                        <a:rPr lang="hu-HU" sz="1800" dirty="0">
                          <a:effectLst/>
                        </a:rPr>
                        <a:t> (60 525)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800" u="none" strike="noStrike" dirty="0">
                          <a:solidFill>
                            <a:srgbClr val="0B0080"/>
                          </a:solidFill>
                          <a:effectLst/>
                          <a:hlinkClick r:id="rId12" tooltip="Déva"/>
                        </a:rPr>
                        <a:t>Déva</a:t>
                      </a:r>
                      <a:r>
                        <a:rPr lang="hu-HU" sz="1800" dirty="0">
                          <a:effectLst/>
                        </a:rPr>
                        <a:t> (61 123)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800" u="none" strike="noStrike" dirty="0">
                          <a:solidFill>
                            <a:srgbClr val="0B0080"/>
                          </a:solidFill>
                          <a:effectLst/>
                          <a:hlinkClick r:id="rId13" tooltip="Gyulafehérvár"/>
                        </a:rPr>
                        <a:t>Gyulafehérvár</a:t>
                      </a:r>
                      <a:r>
                        <a:rPr lang="hu-HU" sz="1800" dirty="0">
                          <a:effectLst/>
                        </a:rPr>
                        <a:t> (63 536), az egykori </a:t>
                      </a:r>
                      <a:r>
                        <a:rPr lang="hu-HU" sz="1800" u="none" strike="noStrike" dirty="0">
                          <a:solidFill>
                            <a:srgbClr val="0B0080"/>
                          </a:solidFill>
                          <a:effectLst/>
                          <a:hlinkClick r:id="rId14" tooltip="Erdélyi Fejedelemség"/>
                        </a:rPr>
                        <a:t>Erdélyi Fejedelemség</a:t>
                      </a:r>
                      <a:r>
                        <a:rPr lang="hu-HU" sz="1800" dirty="0">
                          <a:effectLst/>
                        </a:rPr>
                        <a:t> fővárosa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800" u="none" strike="noStrike" dirty="0">
                          <a:solidFill>
                            <a:srgbClr val="0B0080"/>
                          </a:solidFill>
                          <a:effectLst/>
                          <a:hlinkClick r:id="rId15" tooltip="Sepsiszentgyörgy"/>
                        </a:rPr>
                        <a:t>Sepsiszentgyörgy</a:t>
                      </a:r>
                      <a:r>
                        <a:rPr lang="hu-HU" sz="1800" dirty="0">
                          <a:effectLst/>
                        </a:rPr>
                        <a:t> (56 006), </a:t>
                      </a:r>
                      <a:r>
                        <a:rPr lang="hu-HU" sz="1800" u="none" strike="noStrike" dirty="0">
                          <a:solidFill>
                            <a:srgbClr val="0B0080"/>
                          </a:solidFill>
                          <a:effectLst/>
                          <a:hlinkClick r:id="rId16" tooltip="Háromszék"/>
                        </a:rPr>
                        <a:t>Háromszék</a:t>
                      </a:r>
                      <a:r>
                        <a:rPr lang="hu-HU" sz="1800" dirty="0">
                          <a:effectLst/>
                        </a:rPr>
                        <a:t> központja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800" u="none" strike="noStrike" dirty="0">
                          <a:solidFill>
                            <a:srgbClr val="0B0080"/>
                          </a:solidFill>
                          <a:effectLst/>
                          <a:hlinkClick r:id="rId17" tooltip="Kézdivásárhely"/>
                        </a:rPr>
                        <a:t>Kézdivásárhely</a:t>
                      </a:r>
                      <a:r>
                        <a:rPr lang="hu-HU" sz="1800" dirty="0">
                          <a:effectLst/>
                        </a:rPr>
                        <a:t> (18 491), a régi </a:t>
                      </a:r>
                      <a:r>
                        <a:rPr lang="hu-HU" sz="1800" u="none" strike="noStrike" dirty="0" err="1">
                          <a:solidFill>
                            <a:srgbClr val="0B0080"/>
                          </a:solidFill>
                          <a:effectLst/>
                          <a:hlinkClick r:id="rId18" tooltip="Kézdiszék"/>
                        </a:rPr>
                        <a:t>Kézdiszék</a:t>
                      </a:r>
                      <a:r>
                        <a:rPr lang="hu-HU" sz="1800" dirty="0">
                          <a:effectLst/>
                        </a:rPr>
                        <a:t> központja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800" u="none" strike="noStrike" dirty="0">
                          <a:solidFill>
                            <a:srgbClr val="0B0080"/>
                          </a:solidFill>
                          <a:effectLst/>
                          <a:hlinkClick r:id="rId19" tooltip="Torda"/>
                        </a:rPr>
                        <a:t>Torda</a:t>
                      </a:r>
                      <a:r>
                        <a:rPr lang="hu-HU" sz="1800" dirty="0">
                          <a:effectLst/>
                        </a:rPr>
                        <a:t> (47 744)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800" u="none" strike="noStrike" dirty="0" err="1">
                          <a:solidFill>
                            <a:srgbClr val="0B0080"/>
                          </a:solidFill>
                          <a:effectLst/>
                          <a:hlinkClick r:id="rId20" tooltip="Medgyes"/>
                        </a:rPr>
                        <a:t>Medgyes</a:t>
                      </a:r>
                      <a:r>
                        <a:rPr lang="hu-HU" sz="1800" dirty="0">
                          <a:effectLst/>
                        </a:rPr>
                        <a:t> (47 204)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800" u="none" strike="noStrike" dirty="0">
                          <a:solidFill>
                            <a:srgbClr val="0B0080"/>
                          </a:solidFill>
                          <a:effectLst/>
                          <a:hlinkClick r:id="rId21" tooltip="Csíkszereda"/>
                        </a:rPr>
                        <a:t>Csíkszereda</a:t>
                      </a:r>
                      <a:r>
                        <a:rPr lang="hu-HU" sz="1800" dirty="0">
                          <a:effectLst/>
                        </a:rPr>
                        <a:t> (38 966)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800" u="none" strike="noStrike" dirty="0">
                          <a:solidFill>
                            <a:srgbClr val="0B0080"/>
                          </a:solidFill>
                          <a:effectLst/>
                          <a:hlinkClick r:id="rId22" tooltip="Dés"/>
                        </a:rPr>
                        <a:t>Dés</a:t>
                      </a:r>
                      <a:r>
                        <a:rPr lang="hu-HU" sz="1800" dirty="0">
                          <a:effectLst/>
                        </a:rPr>
                        <a:t> (33 497)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800" u="none" strike="noStrike" dirty="0">
                          <a:solidFill>
                            <a:srgbClr val="0B0080"/>
                          </a:solidFill>
                          <a:effectLst/>
                          <a:hlinkClick r:id="rId23" tooltip="Székelyudvarhely"/>
                        </a:rPr>
                        <a:t>Székelyudvarhely</a:t>
                      </a:r>
                      <a:r>
                        <a:rPr lang="hu-HU" sz="1800" dirty="0">
                          <a:effectLst/>
                        </a:rPr>
                        <a:t> (34 257(, a </a:t>
                      </a:r>
                      <a:r>
                        <a:rPr lang="hu-HU" sz="1800" u="none" strike="noStrike" dirty="0">
                          <a:solidFill>
                            <a:srgbClr val="0B0080"/>
                          </a:solidFill>
                          <a:effectLst/>
                          <a:hlinkClick r:id="rId24" tooltip="Székelyek"/>
                        </a:rPr>
                        <a:t>székely</a:t>
                      </a:r>
                      <a:r>
                        <a:rPr lang="hu-HU" sz="1800" dirty="0">
                          <a:effectLst/>
                        </a:rPr>
                        <a:t> anyaváros</a:t>
                      </a:r>
                    </a:p>
                  </a:txBody>
                  <a:tcPr marL="75023" marR="75023" marT="37512" marB="3751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800" b="1" dirty="0">
                          <a:effectLst/>
                        </a:rPr>
                        <a:t>Partium és Bánság</a:t>
                      </a:r>
                      <a:r>
                        <a:rPr lang="hu-HU" sz="1800" b="1" dirty="0" smtClean="0">
                          <a:effectLst/>
                        </a:rPr>
                        <a:t>:</a:t>
                      </a:r>
                    </a:p>
                    <a:p>
                      <a:pPr algn="l"/>
                      <a:endParaRPr lang="hu-HU" sz="1800" b="1" dirty="0" smtClean="0">
                        <a:effectLst/>
                      </a:endParaRPr>
                    </a:p>
                    <a:p>
                      <a:pPr algn="l"/>
                      <a:endParaRPr lang="hu-HU" sz="1800" dirty="0">
                        <a:effectLst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800" u="none" strike="noStrike" dirty="0">
                          <a:solidFill>
                            <a:srgbClr val="0B0080"/>
                          </a:solidFill>
                          <a:effectLst/>
                          <a:hlinkClick r:id="rId25" tooltip="Temesvár"/>
                        </a:rPr>
                        <a:t>Temesvár</a:t>
                      </a:r>
                      <a:r>
                        <a:rPr lang="hu-HU" sz="1800" dirty="0">
                          <a:effectLst/>
                        </a:rPr>
                        <a:t> (319 279), a </a:t>
                      </a:r>
                      <a:r>
                        <a:rPr lang="hu-HU" sz="1800" u="none" strike="noStrike" dirty="0">
                          <a:solidFill>
                            <a:srgbClr val="0B0080"/>
                          </a:solidFill>
                          <a:effectLst/>
                          <a:hlinkClick r:id="rId26" tooltip="Bánság"/>
                        </a:rPr>
                        <a:t>Bánság</a:t>
                      </a:r>
                      <a:r>
                        <a:rPr lang="hu-HU" sz="1800" dirty="0">
                          <a:effectLst/>
                        </a:rPr>
                        <a:t> központja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800" u="none" strike="noStrike" dirty="0">
                          <a:solidFill>
                            <a:srgbClr val="0B0080"/>
                          </a:solidFill>
                          <a:effectLst/>
                          <a:hlinkClick r:id="rId27" tooltip="Nagyvárad"/>
                        </a:rPr>
                        <a:t>Nagyvárad</a:t>
                      </a:r>
                      <a:r>
                        <a:rPr lang="hu-HU" sz="1800" dirty="0">
                          <a:effectLst/>
                        </a:rPr>
                        <a:t> (196 367), a </a:t>
                      </a:r>
                      <a:r>
                        <a:rPr lang="hu-HU" sz="1800" u="none" strike="noStrike" dirty="0">
                          <a:solidFill>
                            <a:srgbClr val="0B0080"/>
                          </a:solidFill>
                          <a:effectLst/>
                          <a:hlinkClick r:id="rId28" tooltip="Partium"/>
                        </a:rPr>
                        <a:t>Partium</a:t>
                      </a:r>
                      <a:r>
                        <a:rPr lang="hu-HU" sz="1800" dirty="0">
                          <a:effectLst/>
                        </a:rPr>
                        <a:t> központja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800" u="none" strike="noStrike" dirty="0">
                          <a:solidFill>
                            <a:srgbClr val="0B0080"/>
                          </a:solidFill>
                          <a:effectLst/>
                          <a:hlinkClick r:id="rId29" tooltip="Arad"/>
                        </a:rPr>
                        <a:t>Arad</a:t>
                      </a:r>
                      <a:r>
                        <a:rPr lang="hu-HU" sz="1800" dirty="0">
                          <a:effectLst/>
                        </a:rPr>
                        <a:t> (159 074)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800" u="none" strike="noStrike" dirty="0">
                          <a:solidFill>
                            <a:srgbClr val="0B0080"/>
                          </a:solidFill>
                          <a:effectLst/>
                          <a:hlinkClick r:id="rId30" tooltip="Nagybánya"/>
                        </a:rPr>
                        <a:t>Nagybánya</a:t>
                      </a:r>
                      <a:r>
                        <a:rPr lang="hu-HU" sz="1800" dirty="0">
                          <a:effectLst/>
                        </a:rPr>
                        <a:t> (123 738)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800" u="none" strike="noStrike" dirty="0">
                          <a:solidFill>
                            <a:srgbClr val="0B0080"/>
                          </a:solidFill>
                          <a:effectLst/>
                          <a:hlinkClick r:id="rId31" tooltip="Szatmárnémeti"/>
                        </a:rPr>
                        <a:t>Szatmárnémeti</a:t>
                      </a:r>
                      <a:r>
                        <a:rPr lang="hu-HU" sz="1800" dirty="0">
                          <a:effectLst/>
                        </a:rPr>
                        <a:t> (102 411)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800" u="none" strike="noStrike" dirty="0">
                          <a:solidFill>
                            <a:srgbClr val="0B0080"/>
                          </a:solidFill>
                          <a:effectLst/>
                          <a:hlinkClick r:id="rId32" tooltip="Resicabánya"/>
                        </a:rPr>
                        <a:t>Resicabánya</a:t>
                      </a:r>
                      <a:r>
                        <a:rPr lang="hu-HU" sz="1800" dirty="0">
                          <a:effectLst/>
                        </a:rPr>
                        <a:t> (73 282)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800" u="none" strike="noStrike" dirty="0">
                          <a:solidFill>
                            <a:srgbClr val="0B0080"/>
                          </a:solidFill>
                          <a:effectLst/>
                          <a:hlinkClick r:id="rId33" tooltip="Zilah"/>
                        </a:rPr>
                        <a:t>Zilah</a:t>
                      </a:r>
                      <a:r>
                        <a:rPr lang="hu-HU" sz="1800" dirty="0">
                          <a:effectLst/>
                        </a:rPr>
                        <a:t> (56 202)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800" u="none" strike="noStrike" dirty="0" err="1">
                          <a:solidFill>
                            <a:srgbClr val="0B0080"/>
                          </a:solidFill>
                          <a:effectLst/>
                          <a:hlinkClick r:id="rId34" tooltip="Lugos"/>
                        </a:rPr>
                        <a:t>Lugos</a:t>
                      </a:r>
                      <a:r>
                        <a:rPr lang="hu-HU" sz="1800" dirty="0">
                          <a:effectLst/>
                        </a:rPr>
                        <a:t> (40 361)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800" u="none" strike="noStrike" dirty="0">
                          <a:solidFill>
                            <a:srgbClr val="0B0080"/>
                          </a:solidFill>
                          <a:effectLst/>
                          <a:hlinkClick r:id="rId35" tooltip="Máramarossziget"/>
                        </a:rPr>
                        <a:t>Máramarossziget</a:t>
                      </a:r>
                      <a:r>
                        <a:rPr lang="hu-HU" sz="1800" dirty="0">
                          <a:effectLst/>
                        </a:rPr>
                        <a:t> (37 360)</a:t>
                      </a:r>
                    </a:p>
                  </a:txBody>
                  <a:tcPr marL="75023" marR="75023" marT="37512" marB="3751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8125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4327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Legnagyobb magyar népességű városok</a:t>
            </a:r>
            <a:br>
              <a:rPr lang="hu-HU" b="1" dirty="0"/>
            </a:br>
            <a:endParaRPr lang="hu-HU" dirty="0"/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86790"/>
              </p:ext>
            </p:extLst>
          </p:nvPr>
        </p:nvGraphicFramePr>
        <p:xfrm>
          <a:off x="2361642" y="1252609"/>
          <a:ext cx="8636212" cy="4952273"/>
        </p:xfrm>
        <a:graphic>
          <a:graphicData uri="http://schemas.openxmlformats.org/drawingml/2006/table">
            <a:tbl>
              <a:tblPr/>
              <a:tblGrid>
                <a:gridCol w="2159053"/>
                <a:gridCol w="2159053"/>
                <a:gridCol w="2159053"/>
                <a:gridCol w="2159053"/>
              </a:tblGrid>
              <a:tr h="518228">
                <a:tc>
                  <a:txBody>
                    <a:bodyPr/>
                    <a:lstStyle/>
                    <a:p>
                      <a:pPr algn="ctr"/>
                      <a:r>
                        <a:rPr lang="hu-HU" sz="1300" u="none" strike="noStrike" dirty="0">
                          <a:solidFill>
                            <a:srgbClr val="0B0080"/>
                          </a:solidFill>
                          <a:effectLst/>
                          <a:hlinkClick r:id="rId2" tooltip="Marosvásárhely"/>
                        </a:rPr>
                        <a:t/>
                      </a:r>
                      <a:br>
                        <a:rPr lang="hu-HU" sz="1300" u="none" strike="noStrike" dirty="0">
                          <a:solidFill>
                            <a:srgbClr val="0B0080"/>
                          </a:solidFill>
                          <a:effectLst/>
                          <a:hlinkClick r:id="rId2" tooltip="Marosvásárhely"/>
                        </a:rPr>
                      </a:br>
                      <a:r>
                        <a:rPr lang="hu-HU" sz="1300" u="none" strike="noStrike" dirty="0" smtClean="0">
                          <a:solidFill>
                            <a:srgbClr val="0B0080"/>
                          </a:solidFill>
                          <a:effectLst/>
                        </a:rPr>
                        <a:t>1</a:t>
                      </a:r>
                      <a:endParaRPr lang="hu-HU" sz="1300" dirty="0">
                        <a:effectLst/>
                      </a:endParaRP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B0080"/>
                          </a:solidFill>
                          <a:effectLst/>
                          <a:uLnTx/>
                          <a:uFillTx/>
                          <a:latin typeface="+mn-lt"/>
                          <a:hlinkClick r:id="rId2" tooltip="Marosvásárhely"/>
                        </a:rPr>
                        <a:t>Marosvásárhely</a:t>
                      </a:r>
                      <a:endParaRPr lang="hu-HU" sz="1300" dirty="0">
                        <a:effectLst/>
                      </a:endParaRP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70 108</a:t>
                      </a:r>
                    </a:p>
                    <a:p>
                      <a:pPr algn="ctr"/>
                      <a:endParaRPr lang="hu-HU" sz="1300" dirty="0">
                        <a:effectLst/>
                      </a:endParaRP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46,9</a:t>
                      </a:r>
                    </a:p>
                    <a:p>
                      <a:endParaRPr lang="hu-HU" sz="1300" dirty="0"/>
                    </a:p>
                  </a:txBody>
                  <a:tcPr marL="64945" marR="64945" marT="32473" marB="32473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03">
                <a:tc>
                  <a:txBody>
                    <a:bodyPr/>
                    <a:lstStyle/>
                    <a:p>
                      <a:pPr algn="ctr"/>
                      <a:r>
                        <a:rPr lang="hu-HU" sz="1300">
                          <a:effectLst/>
                        </a:rPr>
                        <a:t>2</a:t>
                      </a: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 u="none" strike="noStrike">
                          <a:solidFill>
                            <a:srgbClr val="0B0080"/>
                          </a:solidFill>
                          <a:effectLst/>
                          <a:hlinkClick r:id="rId3" tooltip="Kolozsvár"/>
                        </a:rPr>
                        <a:t>Kolozsvár</a:t>
                      </a:r>
                      <a:endParaRPr lang="hu-HU" sz="1300">
                        <a:effectLst/>
                      </a:endParaRP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>
                          <a:effectLst/>
                        </a:rPr>
                        <a:t>60 287</a:t>
                      </a: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>
                          <a:effectLst/>
                        </a:rPr>
                        <a:t>19,0</a:t>
                      </a: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95603">
                <a:tc>
                  <a:txBody>
                    <a:bodyPr/>
                    <a:lstStyle/>
                    <a:p>
                      <a:pPr algn="ctr"/>
                      <a:r>
                        <a:rPr lang="hu-HU" sz="1300">
                          <a:effectLst/>
                        </a:rPr>
                        <a:t>3</a:t>
                      </a: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 u="sng">
                          <a:solidFill>
                            <a:srgbClr val="0B0080"/>
                          </a:solidFill>
                          <a:effectLst/>
                          <a:hlinkClick r:id="rId4" tooltip="Nagyvárad"/>
                        </a:rPr>
                        <a:t>Nagyvárad</a:t>
                      </a:r>
                      <a:endParaRPr lang="hu-HU" sz="1300">
                        <a:effectLst/>
                      </a:endParaRP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>
                          <a:effectLst/>
                        </a:rPr>
                        <a:t>56 985</a:t>
                      </a: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>
                          <a:effectLst/>
                        </a:rPr>
                        <a:t>27,6</a:t>
                      </a: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95603">
                <a:tc>
                  <a:txBody>
                    <a:bodyPr/>
                    <a:lstStyle/>
                    <a:p>
                      <a:pPr algn="ctr"/>
                      <a:r>
                        <a:rPr lang="hu-HU" sz="1300">
                          <a:effectLst/>
                        </a:rPr>
                        <a:t>4</a:t>
                      </a: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 u="none" strike="noStrike">
                          <a:solidFill>
                            <a:srgbClr val="0B0080"/>
                          </a:solidFill>
                          <a:effectLst/>
                          <a:hlinkClick r:id="rId5" tooltip="Sepsiszentgyörgy"/>
                        </a:rPr>
                        <a:t>Sepsiszentgyörgy</a:t>
                      </a:r>
                      <a:endParaRPr lang="hu-HU" sz="1300">
                        <a:effectLst/>
                      </a:endParaRP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>
                          <a:effectLst/>
                        </a:rPr>
                        <a:t>46 113</a:t>
                      </a: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>
                          <a:effectLst/>
                        </a:rPr>
                        <a:t>76,4</a:t>
                      </a: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95603">
                <a:tc>
                  <a:txBody>
                    <a:bodyPr/>
                    <a:lstStyle/>
                    <a:p>
                      <a:pPr algn="ctr"/>
                      <a:r>
                        <a:rPr lang="hu-HU" sz="1300">
                          <a:effectLst/>
                        </a:rPr>
                        <a:t>5</a:t>
                      </a: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 u="none" strike="noStrike">
                          <a:solidFill>
                            <a:srgbClr val="0B0080"/>
                          </a:solidFill>
                          <a:effectLst/>
                          <a:hlinkClick r:id="rId6" tooltip="Szatmárnémeti"/>
                        </a:rPr>
                        <a:t>Szatmárnémeti</a:t>
                      </a:r>
                      <a:endParaRPr lang="hu-HU" sz="1300">
                        <a:effectLst/>
                      </a:endParaRP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>
                          <a:effectLst/>
                        </a:rPr>
                        <a:t>45 298</a:t>
                      </a: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>
                          <a:effectLst/>
                        </a:rPr>
                        <a:t>39,3</a:t>
                      </a: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95603">
                <a:tc>
                  <a:txBody>
                    <a:bodyPr/>
                    <a:lstStyle/>
                    <a:p>
                      <a:pPr algn="ctr"/>
                      <a:r>
                        <a:rPr lang="hu-HU" sz="1300">
                          <a:effectLst/>
                        </a:rPr>
                        <a:t>6</a:t>
                      </a: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 u="none" strike="noStrike">
                          <a:solidFill>
                            <a:srgbClr val="0B0080"/>
                          </a:solidFill>
                          <a:effectLst/>
                          <a:hlinkClick r:id="rId7" tooltip="Székelyudvarhely"/>
                        </a:rPr>
                        <a:t>Székelyudvarhely</a:t>
                      </a:r>
                      <a:endParaRPr lang="hu-HU" sz="1300">
                        <a:effectLst/>
                      </a:endParaRP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>
                          <a:effectLst/>
                        </a:rPr>
                        <a:t>35 357</a:t>
                      </a: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>
                          <a:effectLst/>
                        </a:rPr>
                        <a:t>95,7</a:t>
                      </a: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95603">
                <a:tc>
                  <a:txBody>
                    <a:bodyPr/>
                    <a:lstStyle/>
                    <a:p>
                      <a:pPr algn="ctr"/>
                      <a:r>
                        <a:rPr lang="hu-HU" sz="1300">
                          <a:effectLst/>
                        </a:rPr>
                        <a:t>7</a:t>
                      </a: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 u="none" strike="noStrike">
                          <a:solidFill>
                            <a:srgbClr val="0B0080"/>
                          </a:solidFill>
                          <a:effectLst/>
                          <a:hlinkClick r:id="rId8" tooltip="Csíkszereda"/>
                        </a:rPr>
                        <a:t>Csíkszereda</a:t>
                      </a:r>
                      <a:endParaRPr lang="hu-HU" sz="1300">
                        <a:effectLst/>
                      </a:endParaRP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>
                          <a:effectLst/>
                        </a:rPr>
                        <a:t>34 359</a:t>
                      </a: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>
                          <a:effectLst/>
                        </a:rPr>
                        <a:t>82,7</a:t>
                      </a: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95603">
                <a:tc>
                  <a:txBody>
                    <a:bodyPr/>
                    <a:lstStyle/>
                    <a:p>
                      <a:pPr algn="ctr"/>
                      <a:r>
                        <a:rPr lang="hu-HU" sz="1300">
                          <a:effectLst/>
                        </a:rPr>
                        <a:t>8</a:t>
                      </a: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 u="none" strike="noStrike">
                          <a:solidFill>
                            <a:srgbClr val="0B0080"/>
                          </a:solidFill>
                          <a:effectLst/>
                          <a:hlinkClick r:id="rId9" tooltip="Temesvár"/>
                        </a:rPr>
                        <a:t>Temesvár</a:t>
                      </a:r>
                      <a:endParaRPr lang="hu-HU" sz="1300">
                        <a:effectLst/>
                      </a:endParaRP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>
                          <a:effectLst/>
                        </a:rPr>
                        <a:t>24 287</a:t>
                      </a: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>
                          <a:effectLst/>
                        </a:rPr>
                        <a:t>7,2</a:t>
                      </a: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95603">
                <a:tc>
                  <a:txBody>
                    <a:bodyPr/>
                    <a:lstStyle/>
                    <a:p>
                      <a:pPr algn="ctr"/>
                      <a:r>
                        <a:rPr lang="hu-HU" sz="1300">
                          <a:effectLst/>
                        </a:rPr>
                        <a:t>9</a:t>
                      </a: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 u="none" strike="noStrike">
                          <a:solidFill>
                            <a:srgbClr val="0B0080"/>
                          </a:solidFill>
                          <a:effectLst/>
                          <a:hlinkClick r:id="rId10" tooltip="Brassó"/>
                        </a:rPr>
                        <a:t>Brassó</a:t>
                      </a:r>
                      <a:endParaRPr lang="hu-HU" sz="1300">
                        <a:effectLst/>
                      </a:endParaRP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>
                          <a:effectLst/>
                        </a:rPr>
                        <a:t>23 176</a:t>
                      </a: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>
                          <a:effectLst/>
                        </a:rPr>
                        <a:t>8,1</a:t>
                      </a: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95603">
                <a:tc>
                  <a:txBody>
                    <a:bodyPr/>
                    <a:lstStyle/>
                    <a:p>
                      <a:pPr algn="ctr"/>
                      <a:r>
                        <a:rPr lang="hu-HU" sz="1300">
                          <a:effectLst/>
                        </a:rPr>
                        <a:t>10</a:t>
                      </a: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 u="none" strike="noStrike">
                          <a:solidFill>
                            <a:srgbClr val="0B0080"/>
                          </a:solidFill>
                          <a:effectLst/>
                          <a:hlinkClick r:id="rId11" tooltip="Arad"/>
                        </a:rPr>
                        <a:t>Arad</a:t>
                      </a:r>
                      <a:endParaRPr lang="hu-HU" sz="1300">
                        <a:effectLst/>
                      </a:endParaRP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>
                          <a:effectLst/>
                        </a:rPr>
                        <a:t>22 492</a:t>
                      </a: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>
                          <a:effectLst/>
                        </a:rPr>
                        <a:t>13,0</a:t>
                      </a: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95603">
                <a:tc>
                  <a:txBody>
                    <a:bodyPr/>
                    <a:lstStyle/>
                    <a:p>
                      <a:pPr algn="ctr"/>
                      <a:r>
                        <a:rPr lang="hu-HU" sz="1300">
                          <a:effectLst/>
                        </a:rPr>
                        <a:t>11</a:t>
                      </a: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 u="none" strike="noStrike">
                          <a:solidFill>
                            <a:srgbClr val="0B0080"/>
                          </a:solidFill>
                          <a:effectLst/>
                          <a:hlinkClick r:id="rId12" tooltip="Nagybánya"/>
                        </a:rPr>
                        <a:t>Nagybánya</a:t>
                      </a:r>
                      <a:endParaRPr lang="hu-HU" sz="1300">
                        <a:effectLst/>
                      </a:endParaRP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>
                          <a:effectLst/>
                        </a:rPr>
                        <a:t>20 466</a:t>
                      </a: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>
                          <a:effectLst/>
                        </a:rPr>
                        <a:t>15,0</a:t>
                      </a: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95603">
                <a:tc>
                  <a:txBody>
                    <a:bodyPr/>
                    <a:lstStyle/>
                    <a:p>
                      <a:pPr algn="ctr"/>
                      <a:r>
                        <a:rPr lang="hu-HU" sz="1300">
                          <a:effectLst/>
                        </a:rPr>
                        <a:t>12</a:t>
                      </a: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 u="none" strike="noStrike">
                          <a:solidFill>
                            <a:srgbClr val="0B0080"/>
                          </a:solidFill>
                          <a:effectLst/>
                          <a:hlinkClick r:id="rId13" tooltip="Kézdivásárhely"/>
                        </a:rPr>
                        <a:t>Kézdivásárhely</a:t>
                      </a:r>
                      <a:endParaRPr lang="hu-HU" sz="1300">
                        <a:effectLst/>
                      </a:endParaRP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>
                          <a:effectLst/>
                        </a:rPr>
                        <a:t>18 366</a:t>
                      </a: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>
                          <a:effectLst/>
                        </a:rPr>
                        <a:t>97,1</a:t>
                      </a: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95603">
                <a:tc>
                  <a:txBody>
                    <a:bodyPr/>
                    <a:lstStyle/>
                    <a:p>
                      <a:pPr algn="ctr"/>
                      <a:r>
                        <a:rPr lang="hu-HU" sz="1300">
                          <a:effectLst/>
                        </a:rPr>
                        <a:t>13</a:t>
                      </a: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 u="none" strike="noStrike">
                          <a:solidFill>
                            <a:srgbClr val="0B0080"/>
                          </a:solidFill>
                          <a:effectLst/>
                          <a:hlinkClick r:id="rId14" tooltip="Gyergyószentmiklós"/>
                        </a:rPr>
                        <a:t>Gyergyószentmiklós</a:t>
                      </a:r>
                      <a:endParaRPr lang="hu-HU" sz="1300">
                        <a:effectLst/>
                      </a:endParaRP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>
                          <a:effectLst/>
                        </a:rPr>
                        <a:t>17 524</a:t>
                      </a: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>
                          <a:effectLst/>
                        </a:rPr>
                        <a:t>88,1</a:t>
                      </a: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95603">
                <a:tc>
                  <a:txBody>
                    <a:bodyPr/>
                    <a:lstStyle/>
                    <a:p>
                      <a:pPr algn="ctr"/>
                      <a:r>
                        <a:rPr lang="hu-HU" sz="1300">
                          <a:effectLst/>
                        </a:rPr>
                        <a:t>14</a:t>
                      </a: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 u="none" strike="noStrike">
                          <a:solidFill>
                            <a:srgbClr val="0B0080"/>
                          </a:solidFill>
                          <a:effectLst/>
                          <a:hlinkClick r:id="rId15" tooltip="Nagykároly"/>
                        </a:rPr>
                        <a:t>Nagykároly</a:t>
                      </a:r>
                      <a:endParaRPr lang="hu-HU" sz="1300">
                        <a:effectLst/>
                      </a:endParaRP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>
                          <a:effectLst/>
                        </a:rPr>
                        <a:t>12 596</a:t>
                      </a: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>
                          <a:effectLst/>
                        </a:rPr>
                        <a:t>55,3</a:t>
                      </a: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95603">
                <a:tc>
                  <a:txBody>
                    <a:bodyPr/>
                    <a:lstStyle/>
                    <a:p>
                      <a:pPr algn="ctr"/>
                      <a:r>
                        <a:rPr lang="hu-HU" sz="1300">
                          <a:effectLst/>
                        </a:rPr>
                        <a:t>15</a:t>
                      </a: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 u="none" strike="noStrike">
                          <a:solidFill>
                            <a:srgbClr val="0B0080"/>
                          </a:solidFill>
                          <a:effectLst/>
                          <a:hlinkClick r:id="rId16" tooltip="Zilah"/>
                        </a:rPr>
                        <a:t>Zilah</a:t>
                      </a:r>
                      <a:endParaRPr lang="hu-HU" sz="1300">
                        <a:effectLst/>
                      </a:endParaRP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>
                          <a:effectLst/>
                        </a:rPr>
                        <a:t>11 016</a:t>
                      </a: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>
                          <a:effectLst/>
                        </a:rPr>
                        <a:t>17,6</a:t>
                      </a: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95603">
                <a:tc>
                  <a:txBody>
                    <a:bodyPr/>
                    <a:lstStyle/>
                    <a:p>
                      <a:pPr algn="ctr"/>
                      <a:r>
                        <a:rPr lang="hu-HU" sz="1300">
                          <a:effectLst/>
                        </a:rPr>
                        <a:t>16</a:t>
                      </a: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 u="none" strike="noStrike">
                          <a:solidFill>
                            <a:srgbClr val="0B0080"/>
                          </a:solidFill>
                          <a:effectLst/>
                          <a:hlinkClick r:id="rId17" tooltip="Nagyszalonta"/>
                        </a:rPr>
                        <a:t>Nagyszalonta</a:t>
                      </a:r>
                      <a:endParaRPr lang="hu-HU" sz="1300">
                        <a:effectLst/>
                      </a:endParaRP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>
                          <a:effectLst/>
                        </a:rPr>
                        <a:t>10 335</a:t>
                      </a: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300" dirty="0">
                          <a:effectLst/>
                        </a:rPr>
                        <a:t>55,0</a:t>
                      </a:r>
                    </a:p>
                  </a:txBody>
                  <a:tcPr marL="64945" marR="64945" marT="32473" marB="32473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741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Néprajzi régiók</a:t>
            </a:r>
            <a:endParaRPr lang="hu-HU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866026"/>
              </p:ext>
            </p:extLst>
          </p:nvPr>
        </p:nvGraphicFramePr>
        <p:xfrm>
          <a:off x="2521687" y="1499250"/>
          <a:ext cx="5728744" cy="5202972"/>
        </p:xfrm>
        <a:graphic>
          <a:graphicData uri="http://schemas.openxmlformats.org/drawingml/2006/table">
            <a:tbl>
              <a:tblPr/>
              <a:tblGrid>
                <a:gridCol w="1432186"/>
                <a:gridCol w="1432186"/>
                <a:gridCol w="1432186"/>
                <a:gridCol w="1432186"/>
              </a:tblGrid>
              <a:tr h="257764">
                <a:tc gridSpan="4">
                  <a:txBody>
                    <a:bodyPr/>
                    <a:lstStyle/>
                    <a:p>
                      <a:pPr algn="ctr"/>
                      <a:r>
                        <a:rPr lang="hu-HU" sz="1200" dirty="0">
                          <a:effectLst/>
                        </a:rPr>
                        <a:t>A tágabban értelmezett Erdély</a:t>
                      </a:r>
                    </a:p>
                  </a:txBody>
                  <a:tcPr marL="62162" marR="62162" marT="31081" marB="310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246963">
                <a:tc rowSpan="2">
                  <a:txBody>
                    <a:bodyPr/>
                    <a:lstStyle/>
                    <a:p>
                      <a:pPr algn="ctr"/>
                      <a:r>
                        <a:rPr lang="hu-HU" sz="1200" u="none" strike="noStrike">
                          <a:solidFill>
                            <a:srgbClr val="0B0080"/>
                          </a:solidFill>
                          <a:effectLst/>
                          <a:hlinkClick r:id="rId2" tooltip="Bánság"/>
                        </a:rPr>
                        <a:t>Bánát</a:t>
                      </a:r>
                      <a:endParaRPr lang="hu-HU" sz="1200">
                        <a:effectLst/>
                      </a:endParaRPr>
                    </a:p>
                  </a:txBody>
                  <a:tcPr marL="62162" marR="62162" marT="31081" marB="310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u-HU" sz="1200" u="none" strike="noStrike">
                          <a:solidFill>
                            <a:srgbClr val="0B0080"/>
                          </a:solidFill>
                          <a:effectLst/>
                          <a:hlinkClick r:id="rId3" tooltip="Partium"/>
                        </a:rPr>
                        <a:t>Partium</a:t>
                      </a:r>
                      <a:endParaRPr lang="hu-HU" sz="1200">
                        <a:effectLst/>
                      </a:endParaRPr>
                    </a:p>
                  </a:txBody>
                  <a:tcPr marL="62162" marR="62162" marT="31081" marB="310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sz="1200">
                          <a:effectLst/>
                        </a:rPr>
                        <a:t>Történelmi Erdély</a:t>
                      </a:r>
                    </a:p>
                  </a:txBody>
                  <a:tcPr marL="62162" marR="62162" marT="31081" marB="310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246963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200">
                        <a:effectLst/>
                      </a:endParaRPr>
                    </a:p>
                  </a:txBody>
                  <a:tcPr marL="62162" marR="62162" marT="31081" marB="310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u="none" strike="noStrike">
                          <a:solidFill>
                            <a:srgbClr val="0B0080"/>
                          </a:solidFill>
                          <a:effectLst/>
                          <a:hlinkClick r:id="rId4" tooltip="Székelyföld"/>
                        </a:rPr>
                        <a:t>Székelyföld</a:t>
                      </a:r>
                      <a:endParaRPr lang="hu-HU" sz="1200">
                        <a:effectLst/>
                      </a:endParaRPr>
                    </a:p>
                  </a:txBody>
                  <a:tcPr marL="62162" marR="62162" marT="31081" marB="3108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4239477"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200" u="none" strike="noStrike">
                          <a:solidFill>
                            <a:srgbClr val="A55858"/>
                          </a:solidFill>
                          <a:effectLst/>
                          <a:hlinkClick r:id="rId5" tooltip="Torontál (régió) (a lap nem létezik)"/>
                        </a:rPr>
                        <a:t>Torontál</a:t>
                      </a:r>
                      <a:endParaRPr lang="hu-HU" sz="1200">
                        <a:effectLst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200" u="none" strike="noStrike">
                          <a:solidFill>
                            <a:srgbClr val="0B0080"/>
                          </a:solidFill>
                          <a:effectLst/>
                          <a:hlinkClick r:id="rId6" tooltip="Temesköz"/>
                        </a:rPr>
                        <a:t>Temesköz</a:t>
                      </a:r>
                      <a:endParaRPr lang="hu-HU" sz="1200">
                        <a:effectLst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200" u="none" strike="noStrike">
                          <a:solidFill>
                            <a:srgbClr val="0B0080"/>
                          </a:solidFill>
                          <a:effectLst/>
                          <a:hlinkClick r:id="rId7" tooltip="Szörénység"/>
                        </a:rPr>
                        <a:t>Szörénység</a:t>
                      </a:r>
                      <a:endParaRPr lang="hu-HU" sz="1200">
                        <a:effectLst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200" u="none" strike="noStrike">
                          <a:solidFill>
                            <a:srgbClr val="A55858"/>
                          </a:solidFill>
                          <a:effectLst/>
                          <a:hlinkClick r:id="rId8" tooltip="Krassó (a lap nem létezik)"/>
                        </a:rPr>
                        <a:t>Krassó</a:t>
                      </a:r>
                      <a:endParaRPr lang="hu-HU" sz="1200">
                        <a:effectLst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200" u="none" strike="noStrike">
                          <a:solidFill>
                            <a:srgbClr val="A55858"/>
                          </a:solidFill>
                          <a:effectLst/>
                          <a:hlinkClick r:id="rId9" tooltip="Alduna (a lap nem létezik)"/>
                        </a:rPr>
                        <a:t>Alduna</a:t>
                      </a:r>
                      <a:endParaRPr lang="hu-HU" sz="1200">
                        <a:effectLst/>
                      </a:endParaRPr>
                    </a:p>
                  </a:txBody>
                  <a:tcPr marL="62162" marR="62162" marT="31081" marB="31081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200" u="none" strike="noStrike">
                          <a:solidFill>
                            <a:srgbClr val="0B0080"/>
                          </a:solidFill>
                          <a:effectLst/>
                          <a:hlinkClick r:id="rId10" tooltip="Máramaros"/>
                        </a:rPr>
                        <a:t>Máramaros</a:t>
                      </a:r>
                      <a:endParaRPr lang="hu-HU" sz="1200">
                        <a:effectLst/>
                      </a:endParaRPr>
                    </a:p>
                    <a:p>
                      <a:pPr marL="742950" lvl="1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hu-HU" sz="1200" u="none" strike="noStrike">
                          <a:solidFill>
                            <a:srgbClr val="A55858"/>
                          </a:solidFill>
                          <a:effectLst/>
                          <a:hlinkClick r:id="rId11" tooltip="Avas (régió) (a lap nem létezik)"/>
                        </a:rPr>
                        <a:t>Avas</a:t>
                      </a:r>
                      <a:endParaRPr lang="hu-HU" sz="1200">
                        <a:effectLst/>
                      </a:endParaRPr>
                    </a:p>
                    <a:p>
                      <a:pPr marL="742950" lvl="1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hu-HU" sz="1200" u="none" strike="noStrike">
                          <a:solidFill>
                            <a:srgbClr val="A55858"/>
                          </a:solidFill>
                          <a:effectLst/>
                          <a:hlinkClick r:id="rId12" tooltip="Iza-völgy (a lap nem létezik)"/>
                        </a:rPr>
                        <a:t>Iza-völgy</a:t>
                      </a:r>
                      <a:endParaRPr lang="hu-HU" sz="1200">
                        <a:effectLst/>
                      </a:endParaRPr>
                    </a:p>
                    <a:p>
                      <a:pPr marL="742950" lvl="1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hu-HU" sz="1200" u="none" strike="noStrike">
                          <a:solidFill>
                            <a:srgbClr val="A55858"/>
                          </a:solidFill>
                          <a:effectLst/>
                          <a:hlinkClick r:id="rId13" tooltip="Visó-völgy (a lap nem létezik)"/>
                        </a:rPr>
                        <a:t>Visó-völgy</a:t>
                      </a:r>
                      <a:endParaRPr lang="hu-HU" sz="1200">
                        <a:effectLst/>
                      </a:endParaRPr>
                    </a:p>
                    <a:p>
                      <a:pPr marL="742950" lvl="1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hu-HU" sz="1200" u="none" strike="noStrike">
                          <a:solidFill>
                            <a:srgbClr val="A55858"/>
                          </a:solidFill>
                          <a:effectLst/>
                          <a:hlinkClick r:id="rId14" tooltip="Bányavidék (a lap nem létezik)"/>
                        </a:rPr>
                        <a:t>Bányavidék</a:t>
                      </a:r>
                      <a:endParaRPr lang="hu-HU" sz="1200">
                        <a:effectLst/>
                      </a:endParaRPr>
                    </a:p>
                    <a:p>
                      <a:pPr marL="742950" lvl="1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hu-HU" sz="1200" u="none" strike="noStrike">
                          <a:solidFill>
                            <a:srgbClr val="A55858"/>
                          </a:solidFill>
                          <a:effectLst/>
                          <a:hlinkClick r:id="rId15" tooltip="Kővár (régió) (a lap nem létezik)"/>
                        </a:rPr>
                        <a:t>Kővár</a:t>
                      </a:r>
                      <a:endParaRPr lang="hu-HU" sz="1200">
                        <a:effectLst/>
                      </a:endParaRPr>
                    </a:p>
                    <a:p>
                      <a:pPr marL="742950" lvl="1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hu-HU" sz="1200" u="none" strike="noStrike">
                          <a:solidFill>
                            <a:srgbClr val="A55858"/>
                          </a:solidFill>
                          <a:effectLst/>
                          <a:hlinkClick r:id="rId16" tooltip="Lápos-vidék (a lap nem létezik)"/>
                        </a:rPr>
                        <a:t>Lápos-vidék</a:t>
                      </a:r>
                      <a:endParaRPr lang="hu-HU" sz="1200">
                        <a:effectLst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200" u="none" strike="noStrike">
                          <a:solidFill>
                            <a:srgbClr val="0B0080"/>
                          </a:solidFill>
                          <a:effectLst/>
                          <a:hlinkClick r:id="rId17" tooltip="Ugocsa"/>
                        </a:rPr>
                        <a:t>Ugocsa</a:t>
                      </a:r>
                      <a:endParaRPr lang="hu-HU" sz="1200">
                        <a:effectLst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200" u="none" strike="noStrike">
                          <a:solidFill>
                            <a:srgbClr val="A55858"/>
                          </a:solidFill>
                          <a:effectLst/>
                          <a:hlinkClick r:id="rId18" tooltip="Szatmár (tájegység) (a lap nem létezik)"/>
                        </a:rPr>
                        <a:t>Szatmár</a:t>
                      </a:r>
                      <a:endParaRPr lang="hu-HU" sz="1200">
                        <a:effectLst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200" u="none" strike="noStrike">
                          <a:solidFill>
                            <a:srgbClr val="A55858"/>
                          </a:solidFill>
                          <a:effectLst/>
                          <a:hlinkClick r:id="rId19" tooltip="Krasznamente (a lap nem létezik)"/>
                        </a:rPr>
                        <a:t>Krasznamente</a:t>
                      </a:r>
                      <a:endParaRPr lang="hu-HU" sz="1200">
                        <a:effectLst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200" u="none" strike="noStrike">
                          <a:solidFill>
                            <a:srgbClr val="0B0080"/>
                          </a:solidFill>
                          <a:effectLst/>
                          <a:hlinkClick r:id="rId20" tooltip="Érmellék"/>
                        </a:rPr>
                        <a:t>Érmellék</a:t>
                      </a:r>
                      <a:endParaRPr lang="hu-HU" sz="1200">
                        <a:effectLst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200" u="none" strike="noStrike">
                          <a:solidFill>
                            <a:srgbClr val="0B0080"/>
                          </a:solidFill>
                          <a:effectLst/>
                          <a:hlinkClick r:id="rId21" tooltip="Tövishát"/>
                        </a:rPr>
                        <a:t>Tövishát</a:t>
                      </a:r>
                      <a:endParaRPr lang="hu-HU" sz="1200">
                        <a:effectLst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200" u="none" strike="noStrike">
                          <a:solidFill>
                            <a:srgbClr val="0B0080"/>
                          </a:solidFill>
                          <a:effectLst/>
                          <a:hlinkClick r:id="rId22" tooltip="Szilágyság"/>
                        </a:rPr>
                        <a:t>Szilágyság</a:t>
                      </a:r>
                      <a:endParaRPr lang="hu-HU" sz="1200">
                        <a:effectLst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200" u="none" strike="noStrike">
                          <a:solidFill>
                            <a:srgbClr val="A55858"/>
                          </a:solidFill>
                          <a:effectLst/>
                          <a:hlinkClick r:id="rId23" tooltip="Hegyköz (régió) (a lap nem létezik)"/>
                        </a:rPr>
                        <a:t>Hegyköz</a:t>
                      </a:r>
                      <a:endParaRPr lang="hu-HU" sz="1200">
                        <a:effectLst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200" u="none" strike="noStrike">
                          <a:solidFill>
                            <a:srgbClr val="A55858"/>
                          </a:solidFill>
                          <a:effectLst/>
                          <a:hlinkClick r:id="rId24" tooltip="Körösvidék (a lap nem létezik)"/>
                        </a:rPr>
                        <a:t>Körösvidék</a:t>
                      </a:r>
                      <a:endParaRPr lang="hu-HU" sz="1200">
                        <a:effectLst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200" u="none" strike="noStrike">
                          <a:solidFill>
                            <a:srgbClr val="A55858"/>
                          </a:solidFill>
                          <a:effectLst/>
                          <a:hlinkClick r:id="rId25" tooltip="Zaránd (régió) (a lap nem létezik)"/>
                        </a:rPr>
                        <a:t>Zaránd</a:t>
                      </a:r>
                      <a:endParaRPr lang="hu-HU" sz="1200">
                        <a:effectLst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200" u="none" strike="noStrike">
                          <a:solidFill>
                            <a:srgbClr val="A55858"/>
                          </a:solidFill>
                          <a:effectLst/>
                          <a:hlinkClick r:id="rId26" tooltip="Arad-hegyalja (a lap nem létezik)"/>
                        </a:rPr>
                        <a:t>Arad-hegyalja</a:t>
                      </a:r>
                      <a:endParaRPr lang="hu-HU" sz="1200">
                        <a:effectLst/>
                      </a:endParaRPr>
                    </a:p>
                  </a:txBody>
                  <a:tcPr marL="62162" marR="62162" marT="31081" marB="31081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200" u="none" strike="noStrike">
                          <a:solidFill>
                            <a:srgbClr val="A55858"/>
                          </a:solidFill>
                          <a:effectLst/>
                          <a:hlinkClick r:id="rId27" tooltip="Naszód (régió) (a lap nem létezik)"/>
                        </a:rPr>
                        <a:t>Naszód</a:t>
                      </a:r>
                      <a:endParaRPr lang="hu-HU" sz="1200">
                        <a:effectLst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200" u="none" strike="noStrike">
                          <a:solidFill>
                            <a:srgbClr val="A55858"/>
                          </a:solidFill>
                          <a:effectLst/>
                          <a:hlinkClick r:id="rId28" tooltip="Sajómente (a lap nem létezik)"/>
                        </a:rPr>
                        <a:t>Sajómente</a:t>
                      </a:r>
                      <a:endParaRPr lang="hu-HU" sz="1200">
                        <a:effectLst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200" u="none" strike="noStrike">
                          <a:solidFill>
                            <a:srgbClr val="A55858"/>
                          </a:solidFill>
                          <a:effectLst/>
                          <a:hlinkClick r:id="rId29" tooltip="Görgény-mente (a lap nem létezik)"/>
                        </a:rPr>
                        <a:t>Görgény-mente</a:t>
                      </a:r>
                      <a:endParaRPr lang="hu-HU" sz="1200">
                        <a:effectLst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200" u="none" strike="noStrike">
                          <a:solidFill>
                            <a:srgbClr val="0B0080"/>
                          </a:solidFill>
                          <a:effectLst/>
                          <a:hlinkClick r:id="rId30" tooltip="Mezőség"/>
                        </a:rPr>
                        <a:t>Mezőség</a:t>
                      </a:r>
                      <a:endParaRPr lang="hu-HU" sz="1200">
                        <a:effectLst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200" u="none" strike="noStrike">
                          <a:solidFill>
                            <a:srgbClr val="0B0080"/>
                          </a:solidFill>
                          <a:effectLst/>
                          <a:hlinkClick r:id="rId31" tooltip="Kalotaszeg"/>
                        </a:rPr>
                        <a:t>Kalotaszeg</a:t>
                      </a:r>
                      <a:endParaRPr lang="hu-HU" sz="1200">
                        <a:effectLst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200" u="none" strike="noStrike">
                          <a:solidFill>
                            <a:srgbClr val="A55858"/>
                          </a:solidFill>
                          <a:effectLst/>
                          <a:hlinkClick r:id="rId32" tooltip="Mócvidék (a lap nem létezik)"/>
                        </a:rPr>
                        <a:t>Mócvidék</a:t>
                      </a:r>
                      <a:endParaRPr lang="hu-HU" sz="1200">
                        <a:effectLst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200" u="none" strike="noStrike">
                          <a:solidFill>
                            <a:srgbClr val="0B0080"/>
                          </a:solidFill>
                          <a:effectLst/>
                          <a:hlinkClick r:id="rId33" tooltip="Kenyérmező"/>
                        </a:rPr>
                        <a:t>Kenyérmező</a:t>
                      </a:r>
                      <a:endParaRPr lang="hu-HU" sz="1200">
                        <a:effectLst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200" u="none" strike="noStrike">
                          <a:solidFill>
                            <a:srgbClr val="A55858"/>
                          </a:solidFill>
                          <a:effectLst/>
                          <a:hlinkClick r:id="rId34" tooltip="Hátszeg (régió) (a lap nem létezik)"/>
                        </a:rPr>
                        <a:t>Hátszeg</a:t>
                      </a:r>
                      <a:endParaRPr lang="hu-HU" sz="1200">
                        <a:effectLst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200" u="none" strike="noStrike">
                          <a:solidFill>
                            <a:srgbClr val="A55858"/>
                          </a:solidFill>
                          <a:effectLst/>
                          <a:hlinkClick r:id="rId35" tooltip="Zsil-völgye (a lap nem létezik)"/>
                        </a:rPr>
                        <a:t>Zsil-völgye</a:t>
                      </a:r>
                      <a:endParaRPr lang="hu-HU" sz="1200">
                        <a:effectLst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200" u="none" strike="noStrike">
                          <a:solidFill>
                            <a:srgbClr val="0B0080"/>
                          </a:solidFill>
                          <a:effectLst/>
                          <a:hlinkClick r:id="rId36" tooltip="Erdélyi Hegyalja"/>
                        </a:rPr>
                        <a:t>Hegyalja</a:t>
                      </a:r>
                      <a:endParaRPr lang="hu-HU" sz="1200">
                        <a:effectLst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200" u="none" strike="noStrike">
                          <a:solidFill>
                            <a:srgbClr val="A55858"/>
                          </a:solidFill>
                          <a:effectLst/>
                          <a:hlinkClick r:id="rId37" tooltip="Vízmellék (a lap nem létezik)"/>
                        </a:rPr>
                        <a:t>Vízmellék</a:t>
                      </a:r>
                      <a:endParaRPr lang="hu-HU" sz="1200">
                        <a:effectLst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200" u="none" strike="noStrike">
                          <a:solidFill>
                            <a:srgbClr val="0B0080"/>
                          </a:solidFill>
                          <a:effectLst/>
                          <a:hlinkClick r:id="rId38" tooltip="Királyföld"/>
                        </a:rPr>
                        <a:t>Királyföld</a:t>
                      </a:r>
                      <a:endParaRPr lang="hu-HU" sz="1200">
                        <a:effectLst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200" u="none" strike="noStrike">
                          <a:solidFill>
                            <a:srgbClr val="0B0080"/>
                          </a:solidFill>
                          <a:effectLst/>
                          <a:hlinkClick r:id="rId39" tooltip="Fogarasföld"/>
                        </a:rPr>
                        <a:t>Fogarasföld</a:t>
                      </a:r>
                      <a:endParaRPr lang="hu-HU" sz="1200">
                        <a:effectLst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200" u="none" strike="noStrike">
                          <a:solidFill>
                            <a:srgbClr val="0B0080"/>
                          </a:solidFill>
                          <a:effectLst/>
                          <a:hlinkClick r:id="rId40" tooltip="Barcaság"/>
                        </a:rPr>
                        <a:t>Barcaság</a:t>
                      </a:r>
                      <a:endParaRPr lang="hu-HU" sz="1200">
                        <a:effectLst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200" u="none" strike="noStrike">
                          <a:solidFill>
                            <a:srgbClr val="0B0080"/>
                          </a:solidFill>
                          <a:effectLst/>
                          <a:hlinkClick r:id="rId41" tooltip="Hétfalu"/>
                        </a:rPr>
                        <a:t>Hétfalu</a:t>
                      </a:r>
                      <a:endParaRPr lang="hu-HU" sz="1200">
                        <a:effectLst/>
                      </a:endParaRPr>
                    </a:p>
                  </a:txBody>
                  <a:tcPr marL="62162" marR="62162" marT="31081" marB="31081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200" u="none" strike="noStrike" dirty="0" err="1">
                          <a:solidFill>
                            <a:srgbClr val="0B0080"/>
                          </a:solidFill>
                          <a:effectLst/>
                          <a:hlinkClick r:id="rId42" tooltip="Aranyosszék"/>
                        </a:rPr>
                        <a:t>Aranyosszék</a:t>
                      </a:r>
                      <a:endParaRPr lang="hu-HU" sz="1200" dirty="0">
                        <a:effectLst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200" u="none" strike="noStrike" dirty="0">
                          <a:solidFill>
                            <a:srgbClr val="0B0080"/>
                          </a:solidFill>
                          <a:effectLst/>
                          <a:hlinkClick r:id="rId43" tooltip="Marosszék (történelmi)"/>
                        </a:rPr>
                        <a:t>Marosszék</a:t>
                      </a:r>
                      <a:endParaRPr lang="hu-HU" sz="1200" dirty="0">
                        <a:effectLst/>
                      </a:endParaRPr>
                    </a:p>
                    <a:p>
                      <a:pPr marL="457200" lvl="1" indent="0" algn="l">
                        <a:buFont typeface="Arial" panose="020B0604020202020204" pitchFamily="34" charset="0"/>
                        <a:buNone/>
                      </a:pPr>
                      <a:endParaRPr lang="hu-HU" sz="1200" u="none" strike="noStrike" dirty="0" smtClean="0">
                        <a:solidFill>
                          <a:srgbClr val="A55858"/>
                        </a:solidFill>
                        <a:effectLst/>
                        <a:hlinkClick r:id="rId44" tooltip="Nyárádmente (a lap nem létezik)"/>
                      </a:endParaRPr>
                    </a:p>
                    <a:p>
                      <a:pPr marL="457200" lvl="1" indent="0" algn="l">
                        <a:buFont typeface="Arial" panose="020B0604020202020204" pitchFamily="34" charset="0"/>
                        <a:buNone/>
                      </a:pPr>
                      <a:r>
                        <a:rPr lang="hu-HU" sz="1200" u="none" strike="noStrike" dirty="0" err="1" smtClean="0">
                          <a:solidFill>
                            <a:srgbClr val="A55858"/>
                          </a:solidFill>
                          <a:effectLst/>
                          <a:hlinkClick r:id="rId44" tooltip="Nyárádmente (a lap nem létezik)"/>
                        </a:rPr>
                        <a:t>Nyárádmente</a:t>
                      </a:r>
                      <a:endParaRPr lang="hu-HU" sz="1200" dirty="0">
                        <a:effectLst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200" u="none" strike="noStrike" dirty="0">
                          <a:solidFill>
                            <a:srgbClr val="0B0080"/>
                          </a:solidFill>
                          <a:effectLst/>
                          <a:hlinkClick r:id="rId45" tooltip="Udvarhelyszék (történelmi)"/>
                        </a:rPr>
                        <a:t>Udvarhelyszék</a:t>
                      </a:r>
                      <a:endParaRPr lang="hu-HU" sz="1200" dirty="0">
                        <a:effectLst/>
                      </a:endParaRPr>
                    </a:p>
                    <a:p>
                      <a:pPr marL="742950" lvl="1" indent="-285750" algn="l">
                        <a:buFont typeface="Arial" panose="020B0604020202020204" pitchFamily="34" charset="0"/>
                        <a:buChar char="•"/>
                      </a:pPr>
                      <a:endParaRPr lang="hu-HU" sz="1200" u="none" strike="noStrike" dirty="0" smtClean="0">
                        <a:solidFill>
                          <a:srgbClr val="0B0080"/>
                        </a:solidFill>
                        <a:effectLst/>
                        <a:hlinkClick r:id="rId46" tooltip="Sóvidék"/>
                      </a:endParaRPr>
                    </a:p>
                    <a:p>
                      <a:pPr marL="742950" lvl="1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hu-HU" sz="1200" u="none" strike="noStrike" dirty="0" err="1" smtClean="0">
                          <a:solidFill>
                            <a:srgbClr val="0B0080"/>
                          </a:solidFill>
                          <a:effectLst/>
                          <a:hlinkClick r:id="rId46" tooltip="Sóvidék"/>
                        </a:rPr>
                        <a:t>Sóvidék</a:t>
                      </a:r>
                      <a:endParaRPr lang="hu-HU" sz="1200" dirty="0">
                        <a:effectLst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200" u="none" strike="noStrike" dirty="0">
                          <a:solidFill>
                            <a:srgbClr val="0B0080"/>
                          </a:solidFill>
                          <a:effectLst/>
                          <a:hlinkClick r:id="rId47" tooltip="Csíkszék (történelmi)"/>
                        </a:rPr>
                        <a:t>Csíkszék</a:t>
                      </a:r>
                      <a:endParaRPr lang="hu-HU" sz="1200" dirty="0">
                        <a:effectLst/>
                      </a:endParaRPr>
                    </a:p>
                    <a:p>
                      <a:pPr marL="742950" lvl="1" indent="-285750" algn="l">
                        <a:buFont typeface="Arial" panose="020B0604020202020204" pitchFamily="34" charset="0"/>
                        <a:buChar char="•"/>
                      </a:pPr>
                      <a:endParaRPr lang="hu-HU" sz="1200" u="none" strike="noStrike" dirty="0" smtClean="0">
                        <a:solidFill>
                          <a:srgbClr val="0B0080"/>
                        </a:solidFill>
                        <a:effectLst/>
                        <a:hlinkClick r:id="rId48" tooltip="Gyergyó"/>
                      </a:endParaRPr>
                    </a:p>
                    <a:p>
                      <a:pPr marL="742950" lvl="1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hu-HU" sz="1200" u="none" strike="noStrike" dirty="0" smtClean="0">
                          <a:solidFill>
                            <a:srgbClr val="0B0080"/>
                          </a:solidFill>
                          <a:effectLst/>
                          <a:hlinkClick r:id="rId48" tooltip="Gyergyó"/>
                        </a:rPr>
                        <a:t>Gyergyó</a:t>
                      </a:r>
                      <a:endParaRPr lang="hu-HU" sz="1200" dirty="0">
                        <a:effectLst/>
                      </a:endParaRPr>
                    </a:p>
                    <a:p>
                      <a:pPr marL="742950" lvl="1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hu-HU" sz="1200" u="none" strike="noStrike" dirty="0" err="1">
                          <a:solidFill>
                            <a:srgbClr val="0B0080"/>
                          </a:solidFill>
                          <a:effectLst/>
                          <a:hlinkClick r:id="rId49" tooltip="Felcsík"/>
                        </a:rPr>
                        <a:t>Felcsík</a:t>
                      </a:r>
                      <a:endParaRPr lang="hu-HU" sz="1200" dirty="0">
                        <a:effectLst/>
                      </a:endParaRPr>
                    </a:p>
                    <a:p>
                      <a:pPr marL="742950" lvl="1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hu-HU" sz="1200" u="none" strike="noStrike" dirty="0" err="1">
                          <a:solidFill>
                            <a:srgbClr val="A55858"/>
                          </a:solidFill>
                          <a:effectLst/>
                          <a:hlinkClick r:id="rId50" tooltip="Alcsík (a lap nem létezik)"/>
                        </a:rPr>
                        <a:t>Alcsík</a:t>
                      </a:r>
                      <a:endParaRPr lang="hu-HU" sz="1200" dirty="0">
                        <a:effectLst/>
                      </a:endParaRPr>
                    </a:p>
                    <a:p>
                      <a:pPr marL="742950" lvl="1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hu-HU" sz="1200" u="none" strike="noStrike" dirty="0">
                          <a:solidFill>
                            <a:srgbClr val="0B0080"/>
                          </a:solidFill>
                          <a:effectLst/>
                          <a:hlinkClick r:id="rId51" tooltip="Gyimes"/>
                        </a:rPr>
                        <a:t>Gyimes</a:t>
                      </a:r>
                      <a:endParaRPr lang="hu-HU" sz="1200" dirty="0">
                        <a:effectLst/>
                      </a:endParaRPr>
                    </a:p>
                    <a:p>
                      <a:pPr marL="742950" lvl="1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hu-HU" sz="1200" u="none" strike="noStrike" dirty="0">
                          <a:solidFill>
                            <a:srgbClr val="A55858"/>
                          </a:solidFill>
                          <a:effectLst/>
                          <a:hlinkClick r:id="rId52" tooltip="Kászon (régió) (a lap nem létezik)"/>
                        </a:rPr>
                        <a:t>Kászon</a:t>
                      </a:r>
                      <a:endParaRPr lang="hu-HU" sz="1200" dirty="0">
                        <a:effectLst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200" u="none" strike="noStrike" dirty="0">
                          <a:solidFill>
                            <a:srgbClr val="0B0080"/>
                          </a:solidFill>
                          <a:effectLst/>
                          <a:hlinkClick r:id="rId53" tooltip="Háromszék"/>
                        </a:rPr>
                        <a:t>Háromszék</a:t>
                      </a:r>
                      <a:endParaRPr lang="hu-HU" sz="1200" dirty="0">
                        <a:effectLst/>
                      </a:endParaRPr>
                    </a:p>
                    <a:p>
                      <a:pPr marL="457200" lvl="1" indent="0" algn="l">
                        <a:buFont typeface="Arial" panose="020B0604020202020204" pitchFamily="34" charset="0"/>
                        <a:buNone/>
                      </a:pPr>
                      <a:endParaRPr lang="hu-HU" sz="1200" u="none" strike="noStrike" dirty="0" smtClean="0">
                        <a:solidFill>
                          <a:srgbClr val="0B0080"/>
                        </a:solidFill>
                        <a:effectLst/>
                        <a:hlinkClick r:id="rId54" tooltip="Sepsiszék (történelmi)"/>
                      </a:endParaRPr>
                    </a:p>
                    <a:p>
                      <a:pPr marL="457200" lvl="1" indent="0" algn="l">
                        <a:buFont typeface="Arial" panose="020B0604020202020204" pitchFamily="34" charset="0"/>
                        <a:buNone/>
                      </a:pPr>
                      <a:r>
                        <a:rPr lang="hu-HU" sz="1200" u="none" strike="noStrike" dirty="0" err="1" smtClean="0">
                          <a:solidFill>
                            <a:srgbClr val="0B0080"/>
                          </a:solidFill>
                          <a:effectLst/>
                          <a:hlinkClick r:id="rId54" tooltip="Sepsiszék (történelmi)"/>
                        </a:rPr>
                        <a:t>Sepsiszék</a:t>
                      </a:r>
                      <a:endParaRPr lang="hu-HU" sz="1200" dirty="0">
                        <a:effectLst/>
                      </a:endParaRPr>
                    </a:p>
                    <a:p>
                      <a:pPr marL="457200" lvl="1" indent="0" algn="l">
                        <a:buFont typeface="Arial" panose="020B0604020202020204" pitchFamily="34" charset="0"/>
                        <a:buNone/>
                      </a:pPr>
                      <a:r>
                        <a:rPr lang="hu-HU" sz="1200" u="none" strike="noStrike" dirty="0" err="1">
                          <a:solidFill>
                            <a:srgbClr val="0B0080"/>
                          </a:solidFill>
                          <a:effectLst/>
                          <a:hlinkClick r:id="rId55" tooltip="Kézdiszék (történelmi)"/>
                        </a:rPr>
                        <a:t>Kézdiszék</a:t>
                      </a:r>
                      <a:endParaRPr lang="hu-HU" sz="1200" dirty="0">
                        <a:effectLst/>
                      </a:endParaRPr>
                    </a:p>
                    <a:p>
                      <a:pPr marL="457200" lvl="1" indent="0" algn="l">
                        <a:buFont typeface="Arial" panose="020B0604020202020204" pitchFamily="34" charset="0"/>
                        <a:buNone/>
                      </a:pPr>
                      <a:r>
                        <a:rPr lang="hu-HU" sz="1200" u="none" strike="noStrike" dirty="0" err="1">
                          <a:solidFill>
                            <a:srgbClr val="A55858"/>
                          </a:solidFill>
                          <a:effectLst/>
                          <a:hlinkClick r:id="rId56" tooltip="Orbaiszék (történelmi) (a lap nem létezik)"/>
                        </a:rPr>
                        <a:t>Orbaiszék</a:t>
                      </a:r>
                      <a:endParaRPr lang="hu-HU" sz="1200" dirty="0">
                        <a:effectLst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endParaRPr lang="hu-HU" sz="1200" u="none" strike="noStrike" dirty="0" smtClean="0">
                        <a:solidFill>
                          <a:srgbClr val="A55858"/>
                        </a:solidFill>
                        <a:effectLst/>
                        <a:hlinkClick r:id="rId57" tooltip="Bardóc és Miklósvár fiúszék (a lap nem létezik)"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endParaRPr lang="hu-HU" sz="1200" u="none" strike="noStrike" dirty="0" smtClean="0">
                        <a:solidFill>
                          <a:srgbClr val="A55858"/>
                        </a:solidFill>
                        <a:effectLst/>
                        <a:hlinkClick r:id="rId57" tooltip="Bardóc és Miklósvár fiúszék (a lap nem létezik)"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r>
                        <a:rPr lang="hu-HU" sz="1200" u="none" strike="noStrike" dirty="0" err="1" smtClean="0">
                          <a:solidFill>
                            <a:srgbClr val="A55858"/>
                          </a:solidFill>
                          <a:effectLst/>
                          <a:hlinkClick r:id="rId57" tooltip="Bardóc és Miklósvár fiúszék (a lap nem létezik)"/>
                        </a:rPr>
                        <a:t>Bardóc</a:t>
                      </a:r>
                      <a:r>
                        <a:rPr lang="hu-HU" sz="1200" u="none" strike="noStrike" dirty="0" smtClean="0">
                          <a:solidFill>
                            <a:srgbClr val="A55858"/>
                          </a:solidFill>
                          <a:effectLst/>
                          <a:hlinkClick r:id="rId57" tooltip="Bardóc és Miklósvár fiúszék (a lap nem létezik)"/>
                        </a:rPr>
                        <a:t> </a:t>
                      </a:r>
                      <a:r>
                        <a:rPr lang="hu-HU" sz="1200" u="none" strike="noStrike" dirty="0">
                          <a:solidFill>
                            <a:srgbClr val="A55858"/>
                          </a:solidFill>
                          <a:effectLst/>
                          <a:hlinkClick r:id="rId57" tooltip="Bardóc és Miklósvár fiúszék (a lap nem létezik)"/>
                        </a:rPr>
                        <a:t>és </a:t>
                      </a:r>
                      <a:r>
                        <a:rPr lang="hu-HU" sz="1200" u="none" strike="noStrike" dirty="0" err="1">
                          <a:solidFill>
                            <a:srgbClr val="A55858"/>
                          </a:solidFill>
                          <a:effectLst/>
                          <a:hlinkClick r:id="rId57" tooltip="Bardóc és Miklósvár fiúszék (a lap nem létezik)"/>
                        </a:rPr>
                        <a:t>Miklósvár</a:t>
                      </a:r>
                      <a:r>
                        <a:rPr lang="hu-HU" sz="1200" u="none" strike="noStrike" dirty="0">
                          <a:solidFill>
                            <a:srgbClr val="A55858"/>
                          </a:solidFill>
                          <a:effectLst/>
                          <a:hlinkClick r:id="rId57" tooltip="Bardóc és Miklósvár fiúszék (a lap nem létezik)"/>
                        </a:rPr>
                        <a:t> fiúszék</a:t>
                      </a:r>
                      <a:endParaRPr lang="hu-HU" sz="1200" dirty="0">
                        <a:effectLst/>
                      </a:endParaRPr>
                    </a:p>
                    <a:p>
                      <a:pPr marL="457200" lvl="1" indent="0" algn="l">
                        <a:buFont typeface="Arial" panose="020B0604020202020204" pitchFamily="34" charset="0"/>
                        <a:buNone/>
                      </a:pPr>
                      <a:r>
                        <a:rPr lang="hu-HU" sz="1200" u="none" strike="noStrike" dirty="0">
                          <a:solidFill>
                            <a:srgbClr val="0B0080"/>
                          </a:solidFill>
                          <a:effectLst/>
                          <a:hlinkClick r:id="rId58" tooltip="Erdővidék"/>
                        </a:rPr>
                        <a:t>Erdővidék</a:t>
                      </a:r>
                      <a:endParaRPr lang="hu-HU" sz="1200" dirty="0">
                        <a:effectLst/>
                      </a:endParaRPr>
                    </a:p>
                  </a:txBody>
                  <a:tcPr marL="62162" marR="62162" marT="31081" marB="31081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7860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31</TotalTime>
  <Words>414</Words>
  <Application>Microsoft Office PowerPoint</Application>
  <PresentationFormat>Egyéni</PresentationFormat>
  <Paragraphs>380</Paragraphs>
  <Slides>15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6" baseType="lpstr">
      <vt:lpstr>Office-téma</vt:lpstr>
      <vt:lpstr>„HATÁRTALANUL…”</vt:lpstr>
      <vt:lpstr>ERDÉLY</vt:lpstr>
      <vt:lpstr>NÉPESSÉG</vt:lpstr>
      <vt:lpstr>FÖLDRAJZI ADATOK</vt:lpstr>
      <vt:lpstr>Nemzetiségek</vt:lpstr>
      <vt:lpstr>Vallás </vt:lpstr>
      <vt:lpstr>Legnagyobb városok </vt:lpstr>
      <vt:lpstr>Legnagyobb magyar népességű városok </vt:lpstr>
      <vt:lpstr>Néprajzi régiók</vt:lpstr>
      <vt:lpstr>Híres személyek</vt:lpstr>
      <vt:lpstr>Híres személyek</vt:lpstr>
      <vt:lpstr>Híres személyek</vt:lpstr>
      <vt:lpstr>Híres személyek</vt:lpstr>
      <vt:lpstr>Híres személyek</vt:lpstr>
      <vt:lpstr>KELLEMES UTAZÁST!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„HATÁRTALANUL…”</dc:title>
  <dc:creator>felhasználó</dc:creator>
  <cp:lastModifiedBy>Premier</cp:lastModifiedBy>
  <cp:revision>5</cp:revision>
  <dcterms:created xsi:type="dcterms:W3CDTF">2014-07-21T05:56:04Z</dcterms:created>
  <dcterms:modified xsi:type="dcterms:W3CDTF">2014-07-21T11:32:16Z</dcterms:modified>
</cp:coreProperties>
</file>